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3" r:id="rId4"/>
    <p:sldId id="258" r:id="rId5"/>
    <p:sldId id="261" r:id="rId6"/>
    <p:sldId id="260" r:id="rId7"/>
    <p:sldId id="266" r:id="rId8"/>
    <p:sldId id="262" r:id="rId9"/>
    <p:sldId id="265" r:id="rId10"/>
    <p:sldId id="259" r:id="rId11"/>
  </p:sldIdLst>
  <p:sldSz cx="7772400" cy="100584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CC3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370" y="2837"/>
      </p:cViewPr>
      <p:guideLst>
        <p:guide orient="horz" pos="3168"/>
        <p:guide pos="2448"/>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C0EC4F93-BD43-4955-83DF-F0AA09B0F0EF}" type="datetimeFigureOut">
              <a:rPr lang="en-US" smtClean="0"/>
              <a:pPr/>
              <a:t>10/17/2013</a:t>
            </a:fld>
            <a:endParaRPr lang="en-US"/>
          </a:p>
        </p:txBody>
      </p:sp>
      <p:sp>
        <p:nvSpPr>
          <p:cNvPr id="4" name="Slide Image Placeholder 3"/>
          <p:cNvSpPr>
            <a:spLocks noGrp="1" noRot="1" noChangeAspect="1"/>
          </p:cNvSpPr>
          <p:nvPr>
            <p:ph type="sldImg" idx="2"/>
          </p:nvPr>
        </p:nvSpPr>
        <p:spPr>
          <a:xfrm>
            <a:off x="2266950" y="719138"/>
            <a:ext cx="27813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1F06994D-4FDE-4A2A-8C8C-3D77B027BC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06994D-4FDE-4A2A-8C8C-3D77B027BC55}"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06994D-4FDE-4A2A-8C8C-3D77B027BC55}"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0DC297-83D1-48E4-BDC5-F6C0220EDA51}" type="datetime1">
              <a:rPr lang="en-US" smtClean="0"/>
              <a:pPr/>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2BAA9-BD71-4D9C-A79B-F40670CE37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1D7B4-A3A0-4B2C-8E02-5BCD89994AFE}" type="datetime1">
              <a:rPr lang="en-US" smtClean="0"/>
              <a:pPr/>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2BAA9-BD71-4D9C-A79B-F40670CE37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4130B-038A-43EB-AD4D-DFA08FDD6875}" type="datetime1">
              <a:rPr lang="en-US" smtClean="0"/>
              <a:pPr/>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2BAA9-BD71-4D9C-A79B-F40670CE37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8A1B5-2EE1-4732-87C1-1D5813659A7A}" type="datetime1">
              <a:rPr lang="en-US" smtClean="0"/>
              <a:pPr/>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2BAA9-BD71-4D9C-A79B-F40670CE37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C9292A-AE6D-4805-9AA0-2587DCEDEA1A}" type="datetime1">
              <a:rPr lang="en-US" smtClean="0"/>
              <a:pPr/>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2BAA9-BD71-4D9C-A79B-F40670CE37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BF5835-3C2B-4A62-BAF6-F4586D0ED04D}" type="datetime1">
              <a:rPr lang="en-US" smtClean="0"/>
              <a:pPr/>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2BAA9-BD71-4D9C-A79B-F40670CE37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DCA268-6DD6-4ED6-89D8-CCBFA100EBB3}" type="datetime1">
              <a:rPr lang="en-US" smtClean="0"/>
              <a:pPr/>
              <a:t>10/17/2013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2BAA9-BD71-4D9C-A79B-F40670CE37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3DFBB6-8D1C-451A-B831-23472D7EC138}" type="datetime1">
              <a:rPr lang="en-US" smtClean="0"/>
              <a:pPr/>
              <a:t>10/17/2013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2BAA9-BD71-4D9C-A79B-F40670CE37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3B2A8-C46F-4F1D-A964-E1B2EA573124}" type="datetime1">
              <a:rPr lang="en-US" smtClean="0"/>
              <a:pPr/>
              <a:t>10/17/2013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2BAA9-BD71-4D9C-A79B-F40670CE37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442FF-D1C9-4974-82B2-F08C6793E0AA}" type="datetime1">
              <a:rPr lang="en-US" smtClean="0"/>
              <a:pPr/>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2BAA9-BD71-4D9C-A79B-F40670CE37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CB8AF-FC3D-42EF-9F60-622D309129F1}" type="datetime1">
              <a:rPr lang="en-US" smtClean="0"/>
              <a:pPr/>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2BAA9-BD71-4D9C-A79B-F40670CE37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81065FB6-D8D9-406A-A5D6-1FE4B5951540}" type="datetime1">
              <a:rPr lang="en-US" smtClean="0"/>
              <a:pPr/>
              <a:t>10/17/2013</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9642BAA9-BD71-4D9C-A79B-F40670CE37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11alive.com/atlanta_and_company_story.aspx?storyid=280382" TargetMode="External"/><Relationship Id="rId7" Type="http://schemas.openxmlformats.org/officeDocument/2006/relationships/hyperlink" Target="http://atlantadailyworld.com/Business/technology-jumpstart-your-nonprofit-contest-announced.html" TargetMode="Externa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http://dallas-hiram.patch.com/announcements/wellspring-living-finalist-in-milners-technology-jumpstart-makeover-contest-d36bb2f7" TargetMode="External"/><Relationship Id="rId5" Type="http://schemas.openxmlformats.org/officeDocument/2006/relationships/hyperlink" Target="https://atlanta.daybooknetwork.com/story/2012-12-01/46585-milner-non-profit-jumpstart/" TargetMode="External"/><Relationship Id="rId4" Type="http://schemas.openxmlformats.org/officeDocument/2006/relationships/hyperlink" Target="http://www.11alive.com/atlanta_and_company_story.aspx?storyid=28173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mailto:bwilkins@milner.com"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dern_RealEstate_Proposal"/>
          <p:cNvPicPr/>
          <p:nvPr/>
        </p:nvPicPr>
        <p:blipFill>
          <a:blip r:embed="rId2" cstate="print"/>
          <a:srcRect/>
          <a:stretch>
            <a:fillRect/>
          </a:stretch>
        </p:blipFill>
        <p:spPr bwMode="auto">
          <a:xfrm>
            <a:off x="-134" y="0"/>
            <a:ext cx="7772669" cy="10058400"/>
          </a:xfrm>
          <a:prstGeom prst="rect">
            <a:avLst/>
          </a:prstGeom>
          <a:noFill/>
          <a:ln w="9525">
            <a:noFill/>
            <a:miter lim="800000"/>
            <a:headEnd/>
            <a:tailEnd/>
          </a:ln>
        </p:spPr>
      </p:pic>
      <p:pic>
        <p:nvPicPr>
          <p:cNvPr id="8" name="Picture 7" descr="JumpStart Logo Final"/>
          <p:cNvPicPr/>
          <p:nvPr/>
        </p:nvPicPr>
        <p:blipFill>
          <a:blip r:embed="rId3" cstate="print"/>
          <a:srcRect/>
          <a:stretch>
            <a:fillRect/>
          </a:stretch>
        </p:blipFill>
        <p:spPr bwMode="auto">
          <a:xfrm>
            <a:off x="572589" y="1260567"/>
            <a:ext cx="3825026" cy="2305318"/>
          </a:xfrm>
          <a:prstGeom prst="rect">
            <a:avLst/>
          </a:prstGeom>
          <a:noFill/>
          <a:ln w="9525" algn="in">
            <a:noFill/>
            <a:miter lim="800000"/>
            <a:headEnd/>
            <a:tailEnd/>
          </a:ln>
          <a:effectLst/>
        </p:spPr>
      </p:pic>
      <p:sp>
        <p:nvSpPr>
          <p:cNvPr id="1027" name="Text Box 3"/>
          <p:cNvSpPr txBox="1">
            <a:spLocks noChangeArrowheads="1"/>
          </p:cNvSpPr>
          <p:nvPr/>
        </p:nvSpPr>
        <p:spPr bwMode="auto">
          <a:xfrm>
            <a:off x="975552" y="6083300"/>
            <a:ext cx="5803900" cy="1689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600"/>
              </a:spcAft>
              <a:buClrTx/>
              <a:buSzTx/>
              <a:buFontTx/>
              <a:buNone/>
              <a:tabLst/>
            </a:pPr>
            <a:endParaRPr kumimoji="0" lang="en-US" sz="20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ts val="600"/>
              </a:spcAft>
              <a:buClrTx/>
              <a:buSzTx/>
              <a:buFontTx/>
              <a:buNone/>
              <a:tabLst/>
            </a:pPr>
            <a:endParaRPr lang="en-US" sz="2000" b="1" dirty="0" smtClean="0">
              <a:solidFill>
                <a:srgbClr val="FFFFFF"/>
              </a:solidFill>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2014 MEDIA </a:t>
            </a:r>
            <a:r>
              <a:rPr kumimoji="0" lang="en-US" sz="2000" b="1" i="0" u="none" strike="noStrike" cap="none" normalizeH="0" baseline="0" dirty="0" smtClean="0">
                <a:ln>
                  <a:noFill/>
                </a:ln>
                <a:solidFill>
                  <a:srgbClr val="FFFFFF"/>
                </a:solidFill>
                <a:effectLst/>
                <a:latin typeface="Arial" pitchFamily="34" charset="0"/>
                <a:cs typeface="Arial" pitchFamily="34" charset="0"/>
              </a:rPr>
              <a:t>KIT</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80808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10" descr="Milner_Logo_Main"/>
          <p:cNvPicPr/>
          <p:nvPr/>
        </p:nvPicPr>
        <p:blipFill>
          <a:blip r:embed="rId4" cstate="print"/>
          <a:srcRect/>
          <a:stretch>
            <a:fillRect/>
          </a:stretch>
        </p:blipFill>
        <p:spPr bwMode="auto">
          <a:xfrm>
            <a:off x="4343400" y="8229600"/>
            <a:ext cx="3059001" cy="721217"/>
          </a:xfrm>
          <a:prstGeom prst="rect">
            <a:avLst/>
          </a:prstGeom>
          <a:noFill/>
          <a:ln w="9525">
            <a:noFill/>
            <a:miter lim="800000"/>
            <a:headEnd/>
            <a:tailEnd/>
          </a:ln>
        </p:spPr>
      </p:pic>
      <p:sp>
        <p:nvSpPr>
          <p:cNvPr id="1028" name="Text Box 4"/>
          <p:cNvSpPr txBox="1">
            <a:spLocks noChangeArrowheads="1"/>
          </p:cNvSpPr>
          <p:nvPr/>
        </p:nvSpPr>
        <p:spPr bwMode="auto">
          <a:xfrm>
            <a:off x="4495800" y="8724900"/>
            <a:ext cx="2743200" cy="80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939598"/>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939598"/>
                </a:solidFill>
                <a:effectLst/>
                <a:latin typeface="Arial" pitchFamily="34" charset="0"/>
                <a:cs typeface="Arial" pitchFamily="34" charset="0"/>
              </a:rPr>
              <a:t>www.milner.com/jumpstart</a:t>
            </a:r>
          </a:p>
          <a:p>
            <a:pPr marL="0" lvl="0" indent="0" eaLnBrk="1" fontAlgn="base" latinLnBrk="0" hangingPunct="1">
              <a:lnSpc>
                <a:spcPct val="100000"/>
              </a:lnSpc>
              <a:spcBef>
                <a:spcPct val="0"/>
              </a:spcBef>
              <a:spcAft>
                <a:spcPct val="0"/>
              </a:spcAft>
              <a:tabLst/>
            </a:pPr>
            <a:endParaRPr kumimoji="0" lang="en-US" sz="1200" b="1" i="0" u="none" strike="noStrike" cap="none" normalizeH="0" baseline="0" dirty="0" smtClean="0">
              <a:ln>
                <a:noFill/>
              </a:ln>
              <a:solidFill>
                <a:srgbClr val="80808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0" name="Picture 6" descr="Atlanta Pet 2"/>
          <p:cNvPicPr>
            <a:picLocks noChangeAspect="1" noChangeArrowheads="1"/>
          </p:cNvPicPr>
          <p:nvPr/>
        </p:nvPicPr>
        <p:blipFill>
          <a:blip r:embed="rId5" cstate="print"/>
          <a:stretch>
            <a:fillRect/>
          </a:stretch>
        </p:blipFill>
        <p:spPr bwMode="auto">
          <a:xfrm>
            <a:off x="685800" y="4130040"/>
            <a:ext cx="4713316" cy="2651760"/>
          </a:xfrm>
          <a:prstGeom prst="rect">
            <a:avLst/>
          </a:prstGeom>
          <a:ln w="76200">
            <a:solidFill>
              <a:srgbClr val="BBCC30"/>
            </a:solidFill>
          </a:ln>
          <a:effectLst/>
          <a:scene3d>
            <a:camera prst="perspectiveContrastingLeftFacing">
              <a:rot lat="300000" lon="19800000" rev="0"/>
            </a:camera>
            <a:lightRig rig="threePt" dir="t">
              <a:rot lat="0" lon="0" rev="2700000"/>
            </a:lightRig>
          </a:scene3d>
          <a:sp3d>
            <a:bevelT w="63500" h="50800"/>
          </a:sp3d>
        </p:spPr>
      </p:pic>
      <p:pic>
        <p:nvPicPr>
          <p:cNvPr id="1029" name="Picture 5" descr="Wellspring Living"/>
          <p:cNvPicPr>
            <a:picLocks noChangeAspect="1" noChangeArrowheads="1"/>
          </p:cNvPicPr>
          <p:nvPr/>
        </p:nvPicPr>
        <p:blipFill>
          <a:blip r:embed="rId6" cstate="print"/>
          <a:srcRect l="30909" r="25455"/>
          <a:stretch>
            <a:fillRect/>
          </a:stretch>
        </p:blipFill>
        <p:spPr bwMode="auto">
          <a:xfrm>
            <a:off x="4648200" y="1447800"/>
            <a:ext cx="2362200" cy="3045023"/>
          </a:xfrm>
          <a:prstGeom prst="rect">
            <a:avLst/>
          </a:prstGeom>
          <a:noFill/>
          <a:ln w="76200" algn="in">
            <a:solidFill>
              <a:srgbClr val="BBCC30"/>
            </a:solid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ern_RealEstate_Proposal5"/>
          <p:cNvPicPr/>
          <p:nvPr/>
        </p:nvPicPr>
        <p:blipFill>
          <a:blip r:embed="rId2" cstate="print"/>
          <a:srcRect/>
          <a:stretch>
            <a:fillRect/>
          </a:stretch>
        </p:blipFill>
        <p:spPr bwMode="auto">
          <a:xfrm>
            <a:off x="-134" y="0"/>
            <a:ext cx="7772668" cy="10058400"/>
          </a:xfrm>
          <a:prstGeom prst="rect">
            <a:avLst/>
          </a:prstGeom>
          <a:noFill/>
          <a:ln w="9525">
            <a:noFill/>
            <a:miter lim="800000"/>
            <a:headEnd/>
            <a:tailEnd/>
          </a:ln>
        </p:spPr>
      </p:pic>
      <p:sp>
        <p:nvSpPr>
          <p:cNvPr id="4098" name="Text Box 2"/>
          <p:cNvSpPr txBox="1">
            <a:spLocks noChangeArrowheads="1"/>
          </p:cNvSpPr>
          <p:nvPr/>
        </p:nvSpPr>
        <p:spPr bwMode="auto">
          <a:xfrm>
            <a:off x="4038600" y="5375275"/>
            <a:ext cx="2757488" cy="21685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80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Milner, Inc.</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BBCC30"/>
                </a:solidFill>
                <a:effectLst/>
                <a:latin typeface="Arial" pitchFamily="34" charset="0"/>
                <a:cs typeface="Arial" pitchFamily="34" charset="0"/>
              </a:rPr>
              <a:t>Becky Wilkins</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Marketing Director</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pitchFamily="34" charset="0"/>
                <a:cs typeface="Arial" pitchFamily="34" charset="0"/>
              </a:rPr>
              <a:t>5125 Peachtree Industrial Blvd</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pitchFamily="34" charset="0"/>
                <a:cs typeface="Arial" pitchFamily="34" charset="0"/>
              </a:rPr>
              <a:t>Norcross, GA 30092</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pitchFamily="34" charset="0"/>
                <a:cs typeface="Arial" pitchFamily="34" charset="0"/>
              </a:rPr>
              <a:t>www.milner.com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pitchFamily="34" charset="0"/>
                <a:cs typeface="Arial" pitchFamily="34" charset="0"/>
              </a:rPr>
              <a:t>E: bwilkins@milner.com</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pitchFamily="34" charset="0"/>
                <a:cs typeface="Arial" pitchFamily="34" charset="0"/>
              </a:rPr>
              <a:t>P: 770-734-5307</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pitchFamily="34" charset="0"/>
                <a:cs typeface="Arial" pitchFamily="34" charset="0"/>
              </a:rPr>
              <a:t>F: 770-242-8270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80808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JumpStart Logo Final"/>
          <p:cNvPicPr/>
          <p:nvPr/>
        </p:nvPicPr>
        <p:blipFill>
          <a:blip r:embed="rId3" cstate="print"/>
          <a:srcRect/>
          <a:stretch>
            <a:fillRect/>
          </a:stretch>
        </p:blipFill>
        <p:spPr bwMode="auto">
          <a:xfrm>
            <a:off x="381000" y="3048000"/>
            <a:ext cx="3400022" cy="2047741"/>
          </a:xfrm>
          <a:prstGeom prst="rect">
            <a:avLst/>
          </a:prstGeom>
          <a:noFill/>
          <a:ln w="9525" algn="in">
            <a:noFill/>
            <a:miter lim="800000"/>
            <a:headEnd/>
            <a:tailEnd/>
          </a:ln>
          <a:effectLst/>
        </p:spPr>
      </p:pic>
      <p:sp>
        <p:nvSpPr>
          <p:cNvPr id="5" name="Slide Number Placeholder 4"/>
          <p:cNvSpPr>
            <a:spLocks noGrp="1"/>
          </p:cNvSpPr>
          <p:nvPr>
            <p:ph type="sldNum" sz="quarter" idx="12"/>
          </p:nvPr>
        </p:nvSpPr>
        <p:spPr/>
        <p:txBody>
          <a:bodyPr/>
          <a:lstStyle/>
          <a:p>
            <a:fld id="{9642BAA9-BD71-4D9C-A79B-F40670CE378D}" type="slidenum">
              <a:rPr lang="en-US" smtClean="0"/>
              <a:pPr/>
              <a:t>10</a:t>
            </a:fld>
            <a:endParaRPr lang="en-US"/>
          </a:p>
        </p:txBody>
      </p:sp>
      <p:sp>
        <p:nvSpPr>
          <p:cNvPr id="6" name="Text Box 2"/>
          <p:cNvSpPr txBox="1">
            <a:spLocks noChangeArrowheads="1"/>
          </p:cNvSpPr>
          <p:nvPr/>
        </p:nvSpPr>
        <p:spPr bwMode="auto">
          <a:xfrm>
            <a:off x="609600" y="5146675"/>
            <a:ext cx="3352800" cy="2778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ct val="0"/>
              </a:spcAft>
            </a:pPr>
            <a:r>
              <a:rPr lang="en-US" sz="1400" b="1" dirty="0" smtClean="0">
                <a:solidFill>
                  <a:schemeClr val="bg1"/>
                </a:solidFill>
                <a:latin typeface="Arial" pitchFamily="34" charset="0"/>
                <a:cs typeface="Arial" pitchFamily="34" charset="0"/>
              </a:rPr>
              <a:t>Jump</a:t>
            </a:r>
            <a:r>
              <a:rPr lang="en-US" sz="1400" b="1" i="1" dirty="0" smtClean="0">
                <a:solidFill>
                  <a:schemeClr val="bg1"/>
                </a:solidFill>
                <a:latin typeface="Arial" pitchFamily="34" charset="0"/>
                <a:cs typeface="Arial" pitchFamily="34" charset="0"/>
              </a:rPr>
              <a:t>Start </a:t>
            </a:r>
            <a:r>
              <a:rPr lang="en-US" sz="1400" b="1" dirty="0" smtClean="0">
                <a:solidFill>
                  <a:schemeClr val="bg1"/>
                </a:solidFill>
                <a:latin typeface="Arial" pitchFamily="34" charset="0"/>
                <a:cs typeface="Arial" pitchFamily="34" charset="0"/>
              </a:rPr>
              <a:t>Team:</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BBCC30"/>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Media Contact:</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600" b="1"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BBCC30"/>
                </a:solidFill>
                <a:effectLst/>
                <a:latin typeface="Arial" pitchFamily="34" charset="0"/>
                <a:cs typeface="Arial" pitchFamily="34" charset="0"/>
              </a:rPr>
              <a:t>Tristan Luciotti</a:t>
            </a:r>
          </a:p>
          <a:p>
            <a:pPr marL="0" marR="0" lvl="0" indent="0"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cs typeface="Arial" pitchFamily="34" charset="0"/>
              </a:rPr>
              <a:t>Media Manager</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dirty="0" smtClean="0">
              <a:ln>
                <a:noFill/>
              </a:ln>
              <a:solidFill>
                <a:srgbClr val="FFFFFF"/>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pitchFamily="34" charset="0"/>
                <a:cs typeface="Arial" pitchFamily="34" charset="0"/>
              </a:rPr>
              <a:t>E: </a:t>
            </a:r>
            <a:r>
              <a:rPr kumimoji="0" lang="en-US" sz="900" b="1" i="0" u="none" strike="noStrike" cap="none" normalizeH="0" baseline="0" dirty="0" smtClean="0">
                <a:ln>
                  <a:noFill/>
                </a:ln>
                <a:solidFill>
                  <a:srgbClr val="FFFFFF"/>
                </a:solidFill>
                <a:effectLst/>
                <a:latin typeface="Arial" pitchFamily="34" charset="0"/>
                <a:cs typeface="Arial" pitchFamily="34" charset="0"/>
              </a:rPr>
              <a:t>tluciotti@milner.com</a:t>
            </a:r>
            <a:endParaRPr kumimoji="0" lang="en-US" sz="900" b="1" i="0" u="none" strike="noStrike" cap="none" normalizeH="0" baseline="0" dirty="0" smtClean="0">
              <a:ln>
                <a:noFill/>
              </a:ln>
              <a:solidFill>
                <a:srgbClr val="FFFFFF"/>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pitchFamily="34" charset="0"/>
                <a:cs typeface="Arial" pitchFamily="34" charset="0"/>
              </a:rPr>
              <a:t>P: 770-734-5441</a:t>
            </a:r>
          </a:p>
          <a:p>
            <a:pPr lvl="0" fontAlgn="base">
              <a:spcBef>
                <a:spcPct val="0"/>
              </a:spcBef>
              <a:spcAft>
                <a:spcPct val="0"/>
              </a:spcAft>
            </a:pPr>
            <a:endParaRPr lang="en-US" sz="1200" b="1" dirty="0" smtClean="0">
              <a:solidFill>
                <a:srgbClr val="BBCC30"/>
              </a:solidFill>
              <a:latin typeface="Arial" pitchFamily="34" charset="0"/>
              <a:cs typeface="Arial" pitchFamily="34" charset="0"/>
            </a:endParaRPr>
          </a:p>
          <a:p>
            <a:pPr lvl="0" fontAlgn="base">
              <a:spcBef>
                <a:spcPct val="0"/>
              </a:spcBef>
              <a:spcAft>
                <a:spcPct val="0"/>
              </a:spcAft>
            </a:pPr>
            <a:r>
              <a:rPr lang="en-US" sz="1200" b="1" dirty="0" smtClean="0">
                <a:solidFill>
                  <a:schemeClr val="bg1"/>
                </a:solidFill>
                <a:latin typeface="Arial" pitchFamily="34" charset="0"/>
                <a:cs typeface="Arial" pitchFamily="34" charset="0"/>
              </a:rPr>
              <a:t>Local Contacts:</a:t>
            </a:r>
          </a:p>
          <a:p>
            <a:pPr lvl="0" fontAlgn="base">
              <a:spcBef>
                <a:spcPct val="0"/>
              </a:spcBef>
              <a:spcAft>
                <a:spcPct val="0"/>
              </a:spcAft>
            </a:pPr>
            <a:endParaRPr lang="en-US" sz="600" b="1" dirty="0" smtClean="0">
              <a:solidFill>
                <a:schemeClr val="bg1"/>
              </a:solidFill>
              <a:latin typeface="Arial" pitchFamily="34" charset="0"/>
              <a:cs typeface="Arial" pitchFamily="34" charset="0"/>
            </a:endParaRPr>
          </a:p>
          <a:p>
            <a:pPr lvl="0" fontAlgn="base">
              <a:spcBef>
                <a:spcPct val="0"/>
              </a:spcBef>
              <a:spcAft>
                <a:spcPct val="0"/>
              </a:spcAft>
            </a:pPr>
            <a:r>
              <a:rPr lang="en-US" sz="1200" b="1" dirty="0" smtClean="0">
                <a:solidFill>
                  <a:srgbClr val="BBCC30"/>
                </a:solidFill>
                <a:latin typeface="Arial" pitchFamily="34" charset="0"/>
                <a:cs typeface="Arial" pitchFamily="34" charset="0"/>
              </a:rPr>
              <a:t>Noel Tucker		Lori Byrd</a:t>
            </a:r>
          </a:p>
          <a:p>
            <a:pPr lvl="0" fontAlgn="base">
              <a:spcBef>
                <a:spcPct val="0"/>
              </a:spcBef>
              <a:spcAft>
                <a:spcPct val="0"/>
              </a:spcAft>
            </a:pPr>
            <a:r>
              <a:rPr lang="en-US" sz="1000" b="1" dirty="0" smtClean="0">
                <a:solidFill>
                  <a:srgbClr val="FFFFFF"/>
                </a:solidFill>
                <a:latin typeface="Arial" pitchFamily="34" charset="0"/>
                <a:cs typeface="Arial" pitchFamily="34" charset="0"/>
              </a:rPr>
              <a:t>Sales Director		Marketing Coordinator</a:t>
            </a:r>
          </a:p>
          <a:p>
            <a:pPr lvl="0" fontAlgn="base">
              <a:spcBef>
                <a:spcPct val="0"/>
              </a:spcBef>
              <a:spcAft>
                <a:spcPct val="0"/>
              </a:spcAft>
            </a:pPr>
            <a:endParaRPr lang="en-US" sz="500" b="1" dirty="0" smtClean="0">
              <a:solidFill>
                <a:srgbClr val="FFFFFF"/>
              </a:solidFill>
              <a:latin typeface="Arial" pitchFamily="34" charset="0"/>
              <a:cs typeface="Arial" pitchFamily="34" charset="0"/>
            </a:endParaRPr>
          </a:p>
          <a:p>
            <a:pPr fontAlgn="base">
              <a:spcBef>
                <a:spcPct val="0"/>
              </a:spcBef>
              <a:spcAft>
                <a:spcPct val="0"/>
              </a:spcAft>
            </a:pPr>
            <a:r>
              <a:rPr lang="en-US" sz="800" b="1" dirty="0" smtClean="0">
                <a:solidFill>
                  <a:srgbClr val="FFFFFF"/>
                </a:solidFill>
                <a:latin typeface="Arial" pitchFamily="34" charset="0"/>
                <a:cs typeface="Arial" pitchFamily="34" charset="0"/>
              </a:rPr>
              <a:t>E: ntucker@milner.com	E: lbyrd@milner.com</a:t>
            </a:r>
          </a:p>
          <a:p>
            <a:pPr fontAlgn="base">
              <a:spcBef>
                <a:spcPct val="0"/>
              </a:spcBef>
              <a:spcAft>
                <a:spcPct val="0"/>
              </a:spcAft>
            </a:pPr>
            <a:r>
              <a:rPr lang="en-US" sz="800" b="1" dirty="0" smtClean="0">
                <a:solidFill>
                  <a:srgbClr val="FFFFFF"/>
                </a:solidFill>
                <a:latin typeface="Arial" pitchFamily="34" charset="0"/>
                <a:cs typeface="Arial" pitchFamily="34" charset="0"/>
              </a:rPr>
              <a:t>P: 919-781-5957		P: 919-781-5958</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FF"/>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FFFFFF"/>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808080"/>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ern_Real_Estate_Proposal"/>
          <p:cNvPicPr/>
          <p:nvPr/>
        </p:nvPicPr>
        <p:blipFill>
          <a:blip r:embed="rId2" cstate="print"/>
          <a:srcRect/>
          <a:stretch>
            <a:fillRect/>
          </a:stretch>
        </p:blipFill>
        <p:spPr bwMode="auto">
          <a:xfrm>
            <a:off x="0" y="-6439"/>
            <a:ext cx="7772669" cy="10071279"/>
          </a:xfrm>
          <a:prstGeom prst="rect">
            <a:avLst/>
          </a:prstGeom>
          <a:noFill/>
          <a:ln w="9525">
            <a:noFill/>
            <a:miter lim="800000"/>
            <a:headEnd/>
            <a:tailEnd/>
          </a:ln>
        </p:spPr>
      </p:pic>
      <p:sp>
        <p:nvSpPr>
          <p:cNvPr id="2050" name="Text Box 2"/>
          <p:cNvSpPr txBox="1">
            <a:spLocks noChangeArrowheads="1"/>
          </p:cNvSpPr>
          <p:nvPr/>
        </p:nvSpPr>
        <p:spPr bwMode="auto">
          <a:xfrm>
            <a:off x="914400" y="1369691"/>
            <a:ext cx="6134100" cy="39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rgbClr val="BBCC30"/>
                </a:solidFill>
                <a:effectLst/>
                <a:latin typeface="Arial" pitchFamily="34" charset="0"/>
                <a:cs typeface="Arial" pitchFamily="34" charset="0"/>
              </a:rPr>
              <a:t>EXECUTIVE SUMMARY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914400" y="1988967"/>
            <a:ext cx="6146800" cy="49434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939598"/>
                </a:solidFill>
                <a:effectLst/>
                <a:latin typeface="Arial" pitchFamily="34" charset="0"/>
                <a:cs typeface="Arial" pitchFamily="34" charset="0"/>
              </a:rPr>
              <a:t>Making a Difference.</a:t>
            </a:r>
          </a:p>
          <a:p>
            <a:pPr marL="0" marR="0" lvl="0" indent="0" algn="l" defTabSz="914400" rtl="0" eaLnBrk="1" fontAlgn="base" latinLnBrk="0" hangingPunct="1">
              <a:lnSpc>
                <a:spcPct val="100000"/>
              </a:lnSpc>
              <a:spcBef>
                <a:spcPct val="0"/>
              </a:spcBef>
              <a:buClrTx/>
              <a:buSzTx/>
              <a:buFontTx/>
              <a:buNone/>
              <a:tabLst/>
            </a:pPr>
            <a:r>
              <a:rPr kumimoji="0" lang="en-US" sz="1200" b="0" i="0" u="none" strike="noStrike" cap="none" normalizeH="0" baseline="0" dirty="0" smtClean="0">
                <a:ln>
                  <a:noFill/>
                </a:ln>
                <a:solidFill>
                  <a:schemeClr val="tx1"/>
                </a:solidFill>
                <a:effectLst/>
                <a:cs typeface="Arial" pitchFamily="34" charset="0"/>
              </a:rPr>
              <a:t>Milner Inc., a full service provider of business‐to‐business solutions in the document imaging and office technologies, is offering nonprofit organizations in the Raleigh-Durham, NC area a chance to enter and win the “</a:t>
            </a:r>
            <a:r>
              <a:rPr kumimoji="0" lang="en-US" sz="1200" b="1" i="0" u="none" strike="noStrike" cap="none" normalizeH="0" baseline="0" dirty="0" smtClean="0">
                <a:ln>
                  <a:noFill/>
                </a:ln>
                <a:solidFill>
                  <a:schemeClr val="tx1"/>
                </a:solidFill>
                <a:effectLst/>
                <a:cs typeface="Arial" pitchFamily="34" charset="0"/>
              </a:rPr>
              <a:t>Technology JumpStart your Nonprofit</a:t>
            </a:r>
            <a:r>
              <a:rPr kumimoji="0" lang="en-US" sz="1200" b="0" i="0" u="none" strike="noStrike" cap="none" normalizeH="0" baseline="0" dirty="0" smtClean="0">
                <a:ln>
                  <a:noFill/>
                </a:ln>
                <a:solidFill>
                  <a:schemeClr val="tx1"/>
                </a:solidFill>
                <a:effectLst/>
                <a:cs typeface="Arial" pitchFamily="34" charset="0"/>
              </a:rPr>
              <a:t>” contest. </a:t>
            </a:r>
          </a:p>
          <a:p>
            <a:pPr fontAlgn="base">
              <a:spcBef>
                <a:spcPct val="0"/>
              </a:spcBef>
            </a:pPr>
            <a:endParaRPr lang="en-US" sz="1200" dirty="0" smtClean="0">
              <a:cs typeface="Arial" pitchFamily="34" charset="0"/>
            </a:endParaRPr>
          </a:p>
          <a:p>
            <a:pPr fontAlgn="base">
              <a:spcBef>
                <a:spcPct val="0"/>
              </a:spcBef>
            </a:pPr>
            <a:r>
              <a:rPr lang="en-US" sz="1200" dirty="0" smtClean="0">
                <a:cs typeface="Arial" pitchFamily="34" charset="0"/>
              </a:rPr>
              <a:t>With all the challenges involved in running nonprofit organizations, finding the time and available funds to manage and improve office technologies are often difficult.  This contest is our opportunity to say “thank you” for touching lives and making a difference within the community .</a:t>
            </a:r>
          </a:p>
          <a:p>
            <a:pPr marL="0" marR="0" lvl="0" indent="0" algn="l" defTabSz="914400" rtl="0" eaLnBrk="1" fontAlgn="base" latinLnBrk="0" hangingPunct="1">
              <a:lnSpc>
                <a:spcPct val="100000"/>
              </a:lnSpc>
              <a:spcBef>
                <a:spcPct val="0"/>
              </a:spcBef>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sz="1200" b="0" i="0" u="none" strike="noStrike" cap="none" normalizeH="0" baseline="0" dirty="0" smtClean="0">
                <a:ln>
                  <a:noFill/>
                </a:ln>
                <a:solidFill>
                  <a:schemeClr val="tx1"/>
                </a:solidFill>
                <a:effectLst/>
                <a:cs typeface="Arial" pitchFamily="34" charset="0"/>
              </a:rPr>
              <a:t>Two winning organizations, will receive an office equipment makeover, with a combined total value up to $35,000. The makeover may include, but is not limited to: a black &amp; white and/or color multifunction printer, telephony equipment, IT Consulting Services, ongoing networking support, and other technologies to make your office run more efficiently.</a:t>
            </a:r>
          </a:p>
          <a:p>
            <a:pPr marL="0" marR="0" lvl="0" indent="0" algn="l" defTabSz="914400" rtl="0" eaLnBrk="1" fontAlgn="base" latinLnBrk="0" hangingPunct="1">
              <a:lnSpc>
                <a:spcPct val="100000"/>
              </a:lnSpc>
              <a:spcBef>
                <a:spcPct val="0"/>
              </a:spcBef>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a:p>
            <a:pPr fontAlgn="base">
              <a:spcBef>
                <a:spcPct val="0"/>
              </a:spcBef>
            </a:pPr>
            <a:r>
              <a:rPr lang="en-US" sz="1200" dirty="0" smtClean="0">
                <a:cs typeface="Arial" pitchFamily="34" charset="0"/>
              </a:rPr>
              <a:t>Milner completed a JumpStart program in the metro Atlanta area earlier this year. The overwhelming response resulted in 109 organizations being nominated and over 60,000 online votes being cast.</a:t>
            </a:r>
          </a:p>
          <a:p>
            <a:pPr fontAlgn="base">
              <a:spcBef>
                <a:spcPct val="0"/>
              </a:spcBef>
            </a:pPr>
            <a:endParaRPr lang="en-US" sz="1200" dirty="0" smtClean="0">
              <a:cs typeface="Arial" pitchFamily="34" charset="0"/>
            </a:endParaRPr>
          </a:p>
          <a:p>
            <a:pPr lvl="0" fontAlgn="base">
              <a:spcBef>
                <a:spcPct val="0"/>
              </a:spcBef>
            </a:pPr>
            <a:r>
              <a:rPr lang="en-US" sz="1200" dirty="0" smtClean="0">
                <a:cs typeface="Arial" pitchFamily="34" charset="0"/>
              </a:rPr>
              <a:t>Registration  launches in </a:t>
            </a:r>
            <a:r>
              <a:rPr lang="en-US" sz="1200" dirty="0" smtClean="0">
                <a:cs typeface="Arial" pitchFamily="34" charset="0"/>
              </a:rPr>
              <a:t>October</a:t>
            </a:r>
            <a:r>
              <a:rPr lang="en-US" sz="1200" dirty="0" smtClean="0">
                <a:cs typeface="Arial" pitchFamily="34" charset="0"/>
              </a:rPr>
              <a:t> </a:t>
            </a:r>
            <a:r>
              <a:rPr lang="en-US" sz="1200" dirty="0" smtClean="0">
                <a:cs typeface="Arial" pitchFamily="34" charset="0"/>
              </a:rPr>
              <a:t>2013 followed by two phases of voting. The winners will be announced at an award ceremony in </a:t>
            </a:r>
            <a:r>
              <a:rPr lang="en-US" sz="1200" dirty="0" smtClean="0">
                <a:cs typeface="Arial" pitchFamily="34" charset="0"/>
              </a:rPr>
              <a:t>February </a:t>
            </a:r>
            <a:r>
              <a:rPr lang="en-US" sz="1200" dirty="0" smtClean="0">
                <a:cs typeface="Arial" pitchFamily="34" charset="0"/>
              </a:rPr>
              <a:t>2014.</a:t>
            </a:r>
          </a:p>
          <a:p>
            <a:pPr lvl="0" fontAlgn="base">
              <a:spcBef>
                <a:spcPct val="0"/>
              </a:spcBef>
            </a:pPr>
            <a:endParaRPr lang="en-US" sz="1200" dirty="0" smtClean="0">
              <a:cs typeface="Arial" pitchFamily="34" charset="0"/>
            </a:endParaRPr>
          </a:p>
          <a:p>
            <a:pPr lvl="0" fontAlgn="base">
              <a:spcBef>
                <a:spcPct val="0"/>
              </a:spcBef>
            </a:pPr>
            <a:r>
              <a:rPr lang="en-US" sz="1200" dirty="0" smtClean="0">
                <a:cs typeface="Arial" pitchFamily="34" charset="0"/>
              </a:rPr>
              <a:t>Your participation as a valued sponsor will significantly support this contest, its mission and will exhibit your appreciation and gratitude within the local community and surrounding areas.</a:t>
            </a:r>
          </a:p>
          <a:p>
            <a:pPr fontAlgn="base">
              <a:spcBef>
                <a:spcPct val="0"/>
              </a:spcBef>
              <a:spcAft>
                <a:spcPts val="700"/>
              </a:spcAft>
            </a:pPr>
            <a:endParaRPr lang="en-US" sz="1000" dirty="0" smtClean="0">
              <a:solidFill>
                <a:srgbClr val="939598"/>
              </a:solidFill>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70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3657600" y="6592887"/>
            <a:ext cx="3352800" cy="24749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lnSpc>
                <a:spcPct val="150000"/>
              </a:lnSpc>
              <a:spcBef>
                <a:spcPct val="0"/>
              </a:spcBef>
              <a:spcAft>
                <a:spcPts val="700"/>
              </a:spcAft>
            </a:pPr>
            <a:r>
              <a:rPr lang="en-US" sz="1200" i="1" dirty="0" smtClean="0">
                <a:latin typeface="Calibri" pitchFamily="34" charset="0"/>
                <a:cs typeface="Arial" pitchFamily="34" charset="0"/>
              </a:rPr>
              <a:t>“This is our way of thanking nonprofit organizations for the work they do in providing charitable services in our communities.” said</a:t>
            </a:r>
            <a:r>
              <a:rPr lang="en-US" sz="1200" b="1" i="1" dirty="0" smtClean="0">
                <a:latin typeface="Calibri" pitchFamily="34" charset="0"/>
                <a:cs typeface="Arial" pitchFamily="34" charset="0"/>
              </a:rPr>
              <a:t> Charlie Gibson, Vice President of Milner, Inc. </a:t>
            </a:r>
            <a:r>
              <a:rPr lang="en-US" sz="1200" i="1" dirty="0" smtClean="0">
                <a:latin typeface="Calibri" pitchFamily="34" charset="0"/>
                <a:cs typeface="Arial" pitchFamily="34" charset="0"/>
              </a:rPr>
              <a:t>“This contest enables us to give back to the communities in which we do business – an endeavor for which we are very proud.”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1" u="none" strike="noStrike" cap="none" normalizeH="0" baseline="0" dirty="0" smtClean="0">
                <a:ln>
                  <a:noFill/>
                </a:ln>
                <a:solidFill>
                  <a:schemeClr val="tx1"/>
                </a:solidFill>
                <a:effectLst/>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1"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1"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1"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1"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1" u="none" strike="noStrike" cap="none" normalizeH="0" baseline="0" dirty="0" smtClean="0">
              <a:ln>
                <a:noFill/>
              </a:ln>
              <a:solidFill>
                <a:schemeClr val="tx1"/>
              </a:solidFill>
              <a:effectLst/>
              <a:cs typeface="Arial" pitchFamily="34" charset="0"/>
            </a:endParaRPr>
          </a:p>
        </p:txBody>
      </p:sp>
      <p:pic>
        <p:nvPicPr>
          <p:cNvPr id="10" name="Picture 9" descr="JumpStart Logo Final"/>
          <p:cNvPicPr/>
          <p:nvPr/>
        </p:nvPicPr>
        <p:blipFill>
          <a:blip r:embed="rId3" cstate="print"/>
          <a:srcRect/>
          <a:stretch>
            <a:fillRect/>
          </a:stretch>
        </p:blipFill>
        <p:spPr bwMode="auto">
          <a:xfrm>
            <a:off x="4471852" y="8268789"/>
            <a:ext cx="2601533" cy="1571222"/>
          </a:xfrm>
          <a:prstGeom prst="rect">
            <a:avLst/>
          </a:prstGeom>
          <a:noFill/>
          <a:ln w="9525" algn="in">
            <a:noFill/>
            <a:miter lim="800000"/>
            <a:headEnd/>
            <a:tailEnd/>
          </a:ln>
          <a:effectLst/>
        </p:spPr>
      </p:pic>
      <p:pic>
        <p:nvPicPr>
          <p:cNvPr id="11" name="Picture 10" descr="DustyCharlie.jpg"/>
          <p:cNvPicPr>
            <a:picLocks noChangeAspect="1"/>
          </p:cNvPicPr>
          <p:nvPr/>
        </p:nvPicPr>
        <p:blipFill>
          <a:blip r:embed="rId4" cstate="print"/>
          <a:stretch>
            <a:fillRect/>
          </a:stretch>
        </p:blipFill>
        <p:spPr>
          <a:xfrm>
            <a:off x="912222" y="6858000"/>
            <a:ext cx="2401515" cy="1905000"/>
          </a:xfrm>
          <a:prstGeom prst="round2DiagRect">
            <a:avLst>
              <a:gd name="adj1" fmla="val 16667"/>
              <a:gd name="adj2" fmla="val 0"/>
            </a:avLst>
          </a:prstGeom>
          <a:ln w="88900" cap="sq">
            <a:solidFill>
              <a:srgbClr val="BBCC30"/>
            </a:solidFill>
            <a:miter lim="800000"/>
          </a:ln>
          <a:effectLst>
            <a:outerShdw blurRad="254000" algn="tl" rotWithShape="0">
              <a:srgbClr val="000000">
                <a:alpha val="43000"/>
              </a:srgbClr>
            </a:outerShdw>
          </a:effectLst>
        </p:spPr>
      </p:pic>
      <p:sp>
        <p:nvSpPr>
          <p:cNvPr id="13" name="TextBox 12"/>
          <p:cNvSpPr txBox="1"/>
          <p:nvPr/>
        </p:nvSpPr>
        <p:spPr>
          <a:xfrm>
            <a:off x="1265140" y="8850868"/>
            <a:ext cx="1782860" cy="369332"/>
          </a:xfrm>
          <a:prstGeom prst="rect">
            <a:avLst/>
          </a:prstGeom>
          <a:noFill/>
        </p:spPr>
        <p:txBody>
          <a:bodyPr wrap="none" rtlCol="0">
            <a:spAutoFit/>
          </a:bodyPr>
          <a:lstStyle/>
          <a:p>
            <a:pPr algn="ctr"/>
            <a:r>
              <a:rPr lang="en-US" sz="900" dirty="0" smtClean="0"/>
              <a:t>Gene Milner, Jr., President, and </a:t>
            </a:r>
            <a:br>
              <a:rPr lang="en-US" sz="900" dirty="0" smtClean="0"/>
            </a:br>
            <a:r>
              <a:rPr lang="en-US" sz="900" dirty="0" smtClean="0"/>
              <a:t>Charlie Gibson, EVP of Milner, Inc.</a:t>
            </a:r>
            <a:endParaRPr lang="en-US" sz="900" dirty="0"/>
          </a:p>
        </p:txBody>
      </p:sp>
      <p:sp>
        <p:nvSpPr>
          <p:cNvPr id="15" name="Rectangle 14"/>
          <p:cNvSpPr/>
          <p:nvPr/>
        </p:nvSpPr>
        <p:spPr>
          <a:xfrm>
            <a:off x="1103811" y="8070671"/>
            <a:ext cx="838200" cy="533400"/>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JumpStart Logo Final"/>
          <p:cNvPicPr>
            <a:picLocks noChangeAspect="1"/>
          </p:cNvPicPr>
          <p:nvPr/>
        </p:nvPicPr>
        <p:blipFill>
          <a:blip r:embed="rId3" cstate="print"/>
          <a:srcRect/>
          <a:stretch>
            <a:fillRect/>
          </a:stretch>
        </p:blipFill>
        <p:spPr bwMode="auto">
          <a:xfrm>
            <a:off x="1127761" y="8101151"/>
            <a:ext cx="780603" cy="471354"/>
          </a:xfrm>
          <a:prstGeom prst="rect">
            <a:avLst/>
          </a:prstGeom>
          <a:noFill/>
          <a:ln w="9525" algn="in">
            <a:noFill/>
            <a:miter lim="800000"/>
            <a:headEnd/>
            <a:tailEnd/>
          </a:ln>
          <a:effectLst/>
        </p:spPr>
      </p:pic>
      <p:sp>
        <p:nvSpPr>
          <p:cNvPr id="16" name="Slide Number Placeholder 15"/>
          <p:cNvSpPr>
            <a:spLocks noGrp="1"/>
          </p:cNvSpPr>
          <p:nvPr>
            <p:ph type="sldNum" sz="quarter" idx="12"/>
          </p:nvPr>
        </p:nvSpPr>
        <p:spPr/>
        <p:txBody>
          <a:bodyPr/>
          <a:lstStyle/>
          <a:p>
            <a:fld id="{9642BAA9-BD71-4D9C-A79B-F40670CE378D}"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ern_Real_Estate_Proposal"/>
          <p:cNvPicPr/>
          <p:nvPr/>
        </p:nvPicPr>
        <p:blipFill>
          <a:blip r:embed="rId2" cstate="print"/>
          <a:srcRect/>
          <a:stretch>
            <a:fillRect/>
          </a:stretch>
        </p:blipFill>
        <p:spPr bwMode="auto">
          <a:xfrm>
            <a:off x="0" y="0"/>
            <a:ext cx="7772669" cy="10071279"/>
          </a:xfrm>
          <a:prstGeom prst="rect">
            <a:avLst/>
          </a:prstGeom>
          <a:noFill/>
          <a:ln w="9525">
            <a:noFill/>
            <a:miter lim="800000"/>
            <a:headEnd/>
            <a:tailEnd/>
          </a:ln>
        </p:spPr>
      </p:pic>
      <p:sp>
        <p:nvSpPr>
          <p:cNvPr id="5122" name="Text Box 2"/>
          <p:cNvSpPr txBox="1">
            <a:spLocks noChangeArrowheads="1"/>
          </p:cNvSpPr>
          <p:nvPr/>
        </p:nvSpPr>
        <p:spPr bwMode="auto">
          <a:xfrm>
            <a:off x="673100" y="1372039"/>
            <a:ext cx="6400800" cy="39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rgbClr val="BBCC30"/>
                </a:solidFill>
                <a:effectLst/>
                <a:latin typeface="Arial" pitchFamily="34" charset="0"/>
                <a:cs typeface="Arial" pitchFamily="34" charset="0"/>
              </a:rPr>
              <a:t>MEDIA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3" name="Text Box 3"/>
          <p:cNvSpPr txBox="1">
            <a:spLocks noChangeArrowheads="1"/>
          </p:cNvSpPr>
          <p:nvPr/>
        </p:nvSpPr>
        <p:spPr bwMode="auto">
          <a:xfrm>
            <a:off x="914400" y="2023784"/>
            <a:ext cx="2857500" cy="6616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939598"/>
                </a:solidFill>
                <a:effectLst/>
                <a:latin typeface="Arial" pitchFamily="34" charset="0"/>
                <a:cs typeface="Arial" pitchFamily="34" charset="0"/>
              </a:rPr>
              <a:t>Community Coverage.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cs typeface="Arial" pitchFamily="34" charset="0"/>
              </a:rPr>
              <a:t>In addition to marketing this contest through social media, we also engage media outlets such as local TV news stations, newspapers, online blogs, and radio. This is another way to expand our marketing strategy for maximum visibility.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939598"/>
                </a:solidFill>
                <a:effectLst/>
                <a:latin typeface="Arial" pitchFamily="34" charset="0"/>
                <a:cs typeface="Arial" pitchFamily="34" charset="0"/>
              </a:rPr>
              <a:t>Video.</a:t>
            </a:r>
          </a:p>
          <a:p>
            <a:pPr marL="0" marR="0" lvl="0" indent="0" algn="l" defTabSz="914400" rtl="0" eaLnBrk="1" fontAlgn="base" latinLnBrk="0" hangingPunct="1">
              <a:lnSpc>
                <a:spcPct val="100000"/>
              </a:lnSpc>
              <a:spcBef>
                <a:spcPct val="0"/>
              </a:spcBef>
              <a:spcAft>
                <a:spcPts val="700"/>
              </a:spcAft>
              <a:buClrTx/>
              <a:buSzTx/>
              <a:buFontTx/>
              <a:buNone/>
              <a:tabLst/>
            </a:pPr>
            <a:r>
              <a:rPr kumimoji="0" lang="en-US" sz="1200" b="0" i="0" u="none" strike="noStrike" cap="none" normalizeH="0" baseline="0" dirty="0" smtClean="0">
                <a:ln>
                  <a:noFill/>
                </a:ln>
                <a:effectLst/>
                <a:cs typeface="Arial" pitchFamily="34" charset="0"/>
              </a:rPr>
              <a:t>For our Atlanta media coverage, we had a representative from each of the top ten finalist appear on WXIA’s Atlanta &amp; Company, allowing additional exposure for the nonprofits of the community. It was broken into 5 segments, featuring 2 nonprofits per show. </a:t>
            </a:r>
          </a:p>
          <a:p>
            <a:pPr marL="0" marR="0" lvl="0" indent="0" algn="l" defTabSz="914400" rtl="0" eaLnBrk="1" fontAlgn="base" latinLnBrk="0" hangingPunct="1">
              <a:lnSpc>
                <a:spcPct val="100000"/>
              </a:lnSpc>
              <a:spcBef>
                <a:spcPct val="0"/>
              </a:spcBef>
              <a:spcAft>
                <a:spcPts val="700"/>
              </a:spcAft>
              <a:buClrTx/>
              <a:buSzTx/>
              <a:buFontTx/>
              <a:buNone/>
              <a:tabLst/>
            </a:pPr>
            <a:r>
              <a:rPr kumimoji="0" lang="en-US" sz="1200" b="1" i="0" u="none" strike="noStrike" cap="none" normalizeH="0" baseline="0" dirty="0" smtClean="0">
                <a:ln>
                  <a:noFill/>
                </a:ln>
                <a:solidFill>
                  <a:schemeClr val="tx1"/>
                </a:solidFill>
                <a:effectLst/>
                <a:cs typeface="Arial" pitchFamily="34" charset="0"/>
                <a:hlinkClick r:id="rId3"/>
              </a:rPr>
              <a:t>Video 1</a:t>
            </a:r>
            <a:endParaRPr kumimoji="0" lang="en-US" sz="1200" b="1"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700"/>
              </a:spcAft>
              <a:buClrTx/>
              <a:buSzTx/>
              <a:buFontTx/>
              <a:buNone/>
              <a:tabLst/>
            </a:pPr>
            <a:r>
              <a:rPr kumimoji="0" lang="en-US" sz="1200" b="1" i="0" u="none" strike="noStrike" cap="none" normalizeH="0" baseline="0" dirty="0" smtClean="0">
                <a:ln>
                  <a:noFill/>
                </a:ln>
                <a:solidFill>
                  <a:schemeClr val="tx1"/>
                </a:solidFill>
                <a:effectLst/>
                <a:cs typeface="Arial" pitchFamily="34" charset="0"/>
                <a:hlinkClick r:id="rId3"/>
              </a:rPr>
              <a:t>Video 2</a:t>
            </a:r>
            <a:endParaRPr kumimoji="0" lang="en-US" sz="1200" b="1"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700"/>
              </a:spcAft>
              <a:buClrTx/>
              <a:buSzTx/>
              <a:buFontTx/>
              <a:buNone/>
              <a:tabLst/>
            </a:pPr>
            <a:r>
              <a:rPr kumimoji="0" lang="en-US" sz="1200" b="1" i="0" u="none" strike="noStrike" cap="none" normalizeH="0" baseline="0" dirty="0" smtClean="0">
                <a:ln>
                  <a:noFill/>
                </a:ln>
                <a:solidFill>
                  <a:schemeClr val="tx1"/>
                </a:solidFill>
                <a:effectLst/>
                <a:cs typeface="Arial" pitchFamily="34" charset="0"/>
                <a:hlinkClick r:id="rId4"/>
              </a:rPr>
              <a:t>Video 3</a:t>
            </a:r>
            <a:endParaRPr kumimoji="0" lang="en-US" sz="1200" b="1"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939598"/>
                </a:solidFill>
                <a:effectLst/>
                <a:latin typeface="Arial" pitchFamily="34" charset="0"/>
                <a:cs typeface="Arial" pitchFamily="34" charset="0"/>
              </a:rPr>
              <a:t>Print.</a:t>
            </a:r>
          </a:p>
          <a:p>
            <a:pPr marL="0" marR="0" lvl="0" indent="0" algn="l" defTabSz="914400" rtl="0" eaLnBrk="1" fontAlgn="base" latinLnBrk="0" hangingPunct="1">
              <a:lnSpc>
                <a:spcPct val="100000"/>
              </a:lnSpc>
              <a:spcBef>
                <a:spcPct val="0"/>
              </a:spcBef>
              <a:spcAft>
                <a:spcPts val="700"/>
              </a:spcAft>
              <a:buClrTx/>
              <a:buSzTx/>
              <a:buFontTx/>
              <a:buNone/>
              <a:tabLst/>
            </a:pPr>
            <a:r>
              <a:rPr kumimoji="0" lang="en-US" sz="1200" b="0" i="0" u="none" strike="noStrike" cap="none" normalizeH="0" baseline="0" dirty="0" smtClean="0">
                <a:ln>
                  <a:noFill/>
                </a:ln>
                <a:solidFill>
                  <a:schemeClr val="tx1"/>
                </a:solidFill>
                <a:effectLst/>
                <a:cs typeface="Arial" pitchFamily="34" charset="0"/>
              </a:rPr>
              <a:t>Expanding further, these are a few examples of other media outlets that covered the Milner Technology </a:t>
            </a:r>
            <a:r>
              <a:rPr kumimoji="0" lang="en-US" sz="1200" b="0" i="0" u="none" strike="noStrike" cap="none" normalizeH="0" baseline="0" dirty="0" err="1" smtClean="0">
                <a:ln>
                  <a:noFill/>
                </a:ln>
                <a:solidFill>
                  <a:schemeClr val="tx1"/>
                </a:solidFill>
                <a:effectLst/>
                <a:cs typeface="Arial" pitchFamily="34" charset="0"/>
              </a:rPr>
              <a:t>JumpStart</a:t>
            </a:r>
            <a:r>
              <a:rPr kumimoji="0" lang="en-US" sz="1200" b="0" i="0" u="none" strike="noStrike" cap="none" normalizeH="0" baseline="0" dirty="0" smtClean="0">
                <a:ln>
                  <a:noFill/>
                </a:ln>
                <a:solidFill>
                  <a:schemeClr val="tx1"/>
                </a:solidFill>
                <a:effectLst/>
                <a:cs typeface="Arial" pitchFamily="34" charset="0"/>
              </a:rPr>
              <a:t> Your Nonprofit contest:</a:t>
            </a:r>
          </a:p>
          <a:p>
            <a:pPr marL="0" marR="0" lvl="0" indent="0" algn="l" defTabSz="914400" rtl="0" eaLnBrk="1" fontAlgn="base" latinLnBrk="0" hangingPunct="1">
              <a:lnSpc>
                <a:spcPct val="100000"/>
              </a:lnSpc>
              <a:spcBef>
                <a:spcPct val="0"/>
              </a:spcBef>
              <a:spcAft>
                <a:spcPts val="700"/>
              </a:spcAft>
              <a:buClrTx/>
              <a:buSzTx/>
              <a:buFontTx/>
              <a:buNone/>
              <a:tabLst/>
            </a:pPr>
            <a:r>
              <a:rPr kumimoji="0" lang="en-US" sz="1200" b="1" i="0" u="none" strike="noStrike" cap="none" normalizeH="0" baseline="0" dirty="0" smtClean="0">
                <a:ln>
                  <a:noFill/>
                </a:ln>
                <a:solidFill>
                  <a:schemeClr val="tx1"/>
                </a:solidFill>
                <a:effectLst/>
                <a:cs typeface="Arial" pitchFamily="34" charset="0"/>
                <a:hlinkClick r:id="rId5"/>
              </a:rPr>
              <a:t>Atlanta Day Book</a:t>
            </a:r>
            <a:endParaRPr kumimoji="0" lang="en-US" sz="1200" b="1"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700"/>
              </a:spcAft>
              <a:buClrTx/>
              <a:buSzTx/>
              <a:buFontTx/>
              <a:buNone/>
              <a:tabLst/>
            </a:pPr>
            <a:r>
              <a:rPr kumimoji="0" lang="en-US" sz="1200" b="1" i="0" u="none" strike="noStrike" cap="none" normalizeH="0" baseline="0" dirty="0" smtClean="0">
                <a:ln>
                  <a:noFill/>
                </a:ln>
                <a:solidFill>
                  <a:schemeClr val="tx1"/>
                </a:solidFill>
                <a:effectLst/>
                <a:cs typeface="Arial" pitchFamily="34" charset="0"/>
                <a:hlinkClick r:id="rId6"/>
              </a:rPr>
              <a:t>Dallas-</a:t>
            </a:r>
            <a:r>
              <a:rPr kumimoji="0" lang="en-US" sz="1200" b="1" i="0" u="none" strike="noStrike" cap="none" normalizeH="0" baseline="0" dirty="0" err="1" smtClean="0">
                <a:ln>
                  <a:noFill/>
                </a:ln>
                <a:solidFill>
                  <a:schemeClr val="tx1"/>
                </a:solidFill>
                <a:effectLst/>
                <a:cs typeface="Arial" pitchFamily="34" charset="0"/>
                <a:hlinkClick r:id="rId6"/>
              </a:rPr>
              <a:t>Hirem</a:t>
            </a:r>
            <a:r>
              <a:rPr kumimoji="0" lang="en-US" sz="1200" b="1" i="0" u="none" strike="noStrike" cap="none" normalizeH="0" baseline="0" dirty="0" smtClean="0">
                <a:ln>
                  <a:noFill/>
                </a:ln>
                <a:solidFill>
                  <a:schemeClr val="tx1"/>
                </a:solidFill>
                <a:effectLst/>
                <a:cs typeface="Arial" pitchFamily="34" charset="0"/>
                <a:hlinkClick r:id="rId6"/>
              </a:rPr>
              <a:t> Patch</a:t>
            </a:r>
            <a:endParaRPr kumimoji="0" lang="en-US" sz="1200" b="1"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700"/>
              </a:spcAft>
              <a:buClrTx/>
              <a:buSzTx/>
              <a:buFontTx/>
              <a:buNone/>
              <a:tabLst/>
            </a:pPr>
            <a:r>
              <a:rPr kumimoji="0" lang="en-US" sz="1200" b="1" i="0" u="none" strike="noStrike" cap="none" normalizeH="0" baseline="0" dirty="0" smtClean="0">
                <a:ln>
                  <a:noFill/>
                </a:ln>
                <a:solidFill>
                  <a:schemeClr val="tx1"/>
                </a:solidFill>
                <a:effectLst/>
                <a:cs typeface="Arial" pitchFamily="34" charset="0"/>
                <a:hlinkClick r:id="rId7"/>
              </a:rPr>
              <a:t>Atlanta Daily World</a:t>
            </a:r>
            <a:endParaRPr kumimoji="0" lang="en-US" sz="1200" b="1"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700"/>
              </a:spcAft>
              <a:buClrTx/>
              <a:buSzTx/>
              <a:buFontTx/>
              <a:buNone/>
              <a:tabLst/>
            </a:pPr>
            <a:r>
              <a:rPr kumimoji="0" lang="en-US" sz="1200" b="0" i="0" u="none" strike="noStrike" cap="none" normalizeH="0" baseline="0" dirty="0" smtClean="0">
                <a:ln>
                  <a:noFill/>
                </a:ln>
                <a:solidFill>
                  <a:schemeClr val="tx1"/>
                </a:solidFill>
                <a:effectLst/>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p:txBody>
      </p:sp>
      <p:sp>
        <p:nvSpPr>
          <p:cNvPr id="5124" name="Text Box 4"/>
          <p:cNvSpPr txBox="1">
            <a:spLocks noChangeArrowheads="1"/>
          </p:cNvSpPr>
          <p:nvPr/>
        </p:nvSpPr>
        <p:spPr bwMode="auto">
          <a:xfrm>
            <a:off x="4165600" y="2463800"/>
            <a:ext cx="2895600" cy="3035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3"/>
          <p:cNvSpPr txBox="1">
            <a:spLocks noChangeArrowheads="1"/>
          </p:cNvSpPr>
          <p:nvPr/>
        </p:nvSpPr>
        <p:spPr bwMode="auto">
          <a:xfrm>
            <a:off x="4152900" y="2014361"/>
            <a:ext cx="2857500" cy="72167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939598"/>
                </a:solidFill>
                <a:effectLst/>
                <a:latin typeface="Arial" pitchFamily="34" charset="0"/>
                <a:cs typeface="Arial" pitchFamily="34" charset="0"/>
              </a:rPr>
              <a:t>Web.</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cs typeface="Arial" pitchFamily="34" charset="0"/>
              </a:rPr>
              <a:t>Many online press releases,</a:t>
            </a:r>
            <a:r>
              <a:rPr kumimoji="0" lang="en-US" sz="1200" b="0" i="0" u="none" strike="noStrike" cap="none" normalizeH="0" dirty="0" smtClean="0">
                <a:ln>
                  <a:noFill/>
                </a:ln>
                <a:solidFill>
                  <a:schemeClr val="tx1"/>
                </a:solidFill>
                <a:effectLst/>
                <a:cs typeface="Arial" pitchFamily="34" charset="0"/>
              </a:rPr>
              <a:t> </a:t>
            </a:r>
            <a:r>
              <a:rPr lang="en-US" sz="1200" dirty="0" smtClean="0">
                <a:cs typeface="Arial" pitchFamily="34" charset="0"/>
              </a:rPr>
              <a:t>blog and </a:t>
            </a:r>
            <a:r>
              <a:rPr lang="en-US" sz="1200" dirty="0" smtClean="0">
                <a:cs typeface="Arial" pitchFamily="34" charset="0"/>
              </a:rPr>
              <a:t>Facebook </a:t>
            </a:r>
            <a:r>
              <a:rPr kumimoji="0" lang="en-US" sz="1200" b="0" i="0" u="none" strike="noStrike" cap="none" normalizeH="0" baseline="0" dirty="0" smtClean="0">
                <a:ln>
                  <a:noFill/>
                </a:ln>
                <a:solidFill>
                  <a:schemeClr val="tx1"/>
                </a:solidFill>
                <a:effectLst/>
                <a:cs typeface="Arial" pitchFamily="34" charset="0"/>
              </a:rPr>
              <a:t>posts were published by the competing nonprofit organizations .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200" dirty="0" smtClean="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200" dirty="0" smtClean="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200" dirty="0" smtClean="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200" dirty="0" smtClean="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939598"/>
                </a:solidFill>
                <a:effectLst/>
                <a:latin typeface="Arial" pitchFamily="34" charset="0"/>
                <a:cs typeface="Arial" pitchFamily="34" charset="0"/>
              </a:rPr>
              <a:t>Ads.</a:t>
            </a:r>
          </a:p>
          <a:p>
            <a:pPr marL="0" marR="0" lvl="0" indent="0" algn="l" defTabSz="914400" rtl="0" eaLnBrk="1" fontAlgn="base" latinLnBrk="0" hangingPunct="1">
              <a:lnSpc>
                <a:spcPct val="100000"/>
              </a:lnSpc>
              <a:spcBef>
                <a:spcPct val="0"/>
              </a:spcBef>
              <a:spcAft>
                <a:spcPts val="700"/>
              </a:spcAft>
              <a:buClrTx/>
              <a:buSzTx/>
              <a:buFontTx/>
              <a:buNone/>
              <a:tabLst/>
            </a:pPr>
            <a:r>
              <a:rPr kumimoji="0" lang="en-US" sz="1200" b="0" i="0" u="none" strike="noStrike" cap="none" normalizeH="0" baseline="0" dirty="0" smtClean="0">
                <a:ln>
                  <a:noFill/>
                </a:ln>
                <a:solidFill>
                  <a:schemeClr val="tx1"/>
                </a:solidFill>
                <a:effectLst/>
                <a:cs typeface="Arial" pitchFamily="34" charset="0"/>
              </a:rPr>
              <a:t>Milner placed ads with the Atlanta Journal Constitution and the Atlanta Business Chronicle.</a:t>
            </a:r>
          </a:p>
          <a:p>
            <a:pPr marL="0" marR="0" lvl="0" indent="0" algn="l" defTabSz="914400" rtl="0" eaLnBrk="1" fontAlgn="base" latinLnBrk="0" hangingPunct="1">
              <a:lnSpc>
                <a:spcPct val="100000"/>
              </a:lnSpc>
              <a:spcBef>
                <a:spcPct val="0"/>
              </a:spcBef>
              <a:spcAft>
                <a:spcPts val="700"/>
              </a:spcAft>
              <a:buClrTx/>
              <a:buSzTx/>
              <a:buFontTx/>
              <a:buNone/>
              <a:tabLst/>
            </a:pPr>
            <a:endParaRPr lang="en-US" sz="1200" dirty="0" smtClean="0">
              <a:cs typeface="Arial" pitchFamily="34" charset="0"/>
            </a:endParaRPr>
          </a:p>
          <a:p>
            <a:pPr lvl="0" fontAlgn="base">
              <a:spcBef>
                <a:spcPct val="0"/>
              </a:spcBef>
              <a:spcAft>
                <a:spcPts val="600"/>
              </a:spcAft>
            </a:pPr>
            <a:r>
              <a:rPr lang="en-US" sz="1500" b="1" dirty="0" smtClean="0">
                <a:solidFill>
                  <a:srgbClr val="939598"/>
                </a:solidFill>
                <a:latin typeface="Arial" pitchFamily="34" charset="0"/>
                <a:cs typeface="Arial" pitchFamily="34" charset="0"/>
              </a:rPr>
              <a:t>Press Releases.</a:t>
            </a:r>
          </a:p>
          <a:p>
            <a:pPr fontAlgn="base">
              <a:spcBef>
                <a:spcPct val="0"/>
              </a:spcBef>
              <a:spcAft>
                <a:spcPts val="600"/>
              </a:spcAft>
            </a:pPr>
            <a:r>
              <a:rPr lang="en-US" sz="1200" dirty="0" smtClean="0">
                <a:cs typeface="Arial" pitchFamily="34" charset="0"/>
              </a:rPr>
              <a:t>Milner submitted press releases that were  distributed across the Web to enhance publicity and recognition of the contest.</a:t>
            </a:r>
          </a:p>
          <a:p>
            <a:pPr lvl="0" fontAlgn="base">
              <a:spcBef>
                <a:spcPct val="0"/>
              </a:spcBef>
              <a:spcAft>
                <a:spcPts val="600"/>
              </a:spcAft>
            </a:pPr>
            <a:endParaRPr lang="en-US" sz="1500" b="1" dirty="0" smtClean="0">
              <a:solidFill>
                <a:srgbClr val="939598"/>
              </a:solidFill>
              <a:latin typeface="Arial" pitchFamily="34" charset="0"/>
              <a:cs typeface="Arial" pitchFamily="34" charset="0"/>
            </a:endParaRPr>
          </a:p>
          <a:p>
            <a:pPr lvl="0" fontAlgn="base">
              <a:spcBef>
                <a:spcPct val="0"/>
              </a:spcBef>
              <a:spcAft>
                <a:spcPts val="600"/>
              </a:spcAft>
            </a:pPr>
            <a:endParaRPr lang="en-US" sz="1200" b="1" dirty="0" smtClean="0">
              <a:solidFill>
                <a:srgbClr val="939598"/>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p:txBody>
      </p:sp>
      <p:pic>
        <p:nvPicPr>
          <p:cNvPr id="9" name="Picture 8" descr="WellSpringAd.jpg"/>
          <p:cNvPicPr>
            <a:picLocks noChangeAspect="1"/>
          </p:cNvPicPr>
          <p:nvPr/>
        </p:nvPicPr>
        <p:blipFill>
          <a:blip r:embed="rId8" cstate="print"/>
          <a:stretch>
            <a:fillRect/>
          </a:stretch>
        </p:blipFill>
        <p:spPr>
          <a:xfrm>
            <a:off x="4149365" y="3178629"/>
            <a:ext cx="2403835" cy="3108960"/>
          </a:xfrm>
          <a:prstGeom prst="rect">
            <a:avLst/>
          </a:prstGeom>
        </p:spPr>
      </p:pic>
      <p:sp>
        <p:nvSpPr>
          <p:cNvPr id="12" name="Slide Number Placeholder 11"/>
          <p:cNvSpPr>
            <a:spLocks noGrp="1"/>
          </p:cNvSpPr>
          <p:nvPr>
            <p:ph type="sldNum" sz="quarter" idx="12"/>
          </p:nvPr>
        </p:nvSpPr>
        <p:spPr/>
        <p:txBody>
          <a:bodyPr/>
          <a:lstStyle/>
          <a:p>
            <a:fld id="{9642BAA9-BD71-4D9C-A79B-F40670CE378D}" type="slidenum">
              <a:rPr lang="en-US" smtClean="0"/>
              <a:pPr/>
              <a:t>3</a:t>
            </a:fld>
            <a:endParaRPr lang="en-US"/>
          </a:p>
        </p:txBody>
      </p:sp>
      <p:sp>
        <p:nvSpPr>
          <p:cNvPr id="17" name="Text Box 3"/>
          <p:cNvSpPr txBox="1">
            <a:spLocks noChangeArrowheads="1"/>
          </p:cNvSpPr>
          <p:nvPr/>
        </p:nvSpPr>
        <p:spPr bwMode="auto">
          <a:xfrm>
            <a:off x="4114800" y="457200"/>
            <a:ext cx="3260725" cy="2809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cs typeface="Arial" pitchFamily="34" charset="0"/>
              </a:rPr>
              <a:t>www.milner.com/jumpstart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_realestate_proposal3"/>
          <p:cNvPicPr/>
          <p:nvPr/>
        </p:nvPicPr>
        <p:blipFill>
          <a:blip r:embed="rId3" cstate="print"/>
          <a:srcRect/>
          <a:stretch>
            <a:fillRect/>
          </a:stretch>
        </p:blipFill>
        <p:spPr bwMode="auto">
          <a:xfrm>
            <a:off x="-134" y="0"/>
            <a:ext cx="7772668" cy="10058400"/>
          </a:xfrm>
          <a:prstGeom prst="rect">
            <a:avLst/>
          </a:prstGeom>
          <a:noFill/>
          <a:ln w="9525">
            <a:noFill/>
            <a:miter lim="800000"/>
            <a:headEnd/>
            <a:tailEnd/>
          </a:ln>
        </p:spPr>
      </p:pic>
      <p:sp>
        <p:nvSpPr>
          <p:cNvPr id="3074" name="Text Box 2"/>
          <p:cNvSpPr txBox="1">
            <a:spLocks noChangeArrowheads="1"/>
          </p:cNvSpPr>
          <p:nvPr/>
        </p:nvSpPr>
        <p:spPr bwMode="auto">
          <a:xfrm>
            <a:off x="1128932" y="6051601"/>
            <a:ext cx="5486400" cy="27098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SOCIAL MEDIA</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Keeping it Simple.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cs typeface="Arial" pitchFamily="34" charset="0"/>
              </a:rPr>
              <a:t>This contest is primarily driven via social media which adds simplicity for the nonprofits to get creative with daily posts on </a:t>
            </a:r>
            <a:r>
              <a:rPr kumimoji="0" lang="en-US" sz="1200" b="0" i="0" u="none" strike="noStrike" cap="none" normalizeH="0" baseline="0" dirty="0" err="1" smtClean="0">
                <a:ln>
                  <a:noFill/>
                </a:ln>
                <a:solidFill>
                  <a:srgbClr val="FFFFFF"/>
                </a:solidFill>
                <a:effectLst/>
                <a:cs typeface="Arial" pitchFamily="34" charset="0"/>
              </a:rPr>
              <a:t>Facebook</a:t>
            </a:r>
            <a:r>
              <a:rPr kumimoji="0" lang="en-US" sz="1200" b="0" i="0" u="none" strike="noStrike" cap="none" normalizeH="0" baseline="0" dirty="0" smtClean="0">
                <a:ln>
                  <a:noFill/>
                </a:ln>
                <a:solidFill>
                  <a:srgbClr val="FFFFFF"/>
                </a:solidFill>
                <a:effectLst/>
                <a:cs typeface="Arial" pitchFamily="34" charset="0"/>
              </a:rPr>
              <a:t> and Twitter. Asking for votes by their loyal community supporters gets everyone involved.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FF"/>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cs typeface="Arial" pitchFamily="34" charset="0"/>
              </a:rPr>
              <a:t>The nonprofits’ motivation helps spread the news of this contest which drives people to our website to vote. This enables a significant amount of people recognizing your partnership.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FF"/>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p:txBody>
      </p:sp>
      <p:pic>
        <p:nvPicPr>
          <p:cNvPr id="6" name="Picture 5" descr="APR"/>
          <p:cNvPicPr/>
          <p:nvPr/>
        </p:nvPicPr>
        <p:blipFill>
          <a:blip r:embed="rId4" cstate="print"/>
          <a:srcRect/>
          <a:stretch>
            <a:fillRect/>
          </a:stretch>
        </p:blipFill>
        <p:spPr bwMode="auto">
          <a:xfrm>
            <a:off x="2286000" y="1752600"/>
            <a:ext cx="4603258" cy="3531870"/>
          </a:xfrm>
          <a:prstGeom prst="rect">
            <a:avLst/>
          </a:prstGeom>
          <a:noFill/>
          <a:ln w="76200" algn="in">
            <a:solidFill>
              <a:srgbClr val="BBCC30"/>
            </a:solidFill>
            <a:miter lim="800000"/>
            <a:headEnd/>
            <a:tailEnd/>
          </a:ln>
          <a:effectLst/>
        </p:spPr>
      </p:pic>
      <p:sp>
        <p:nvSpPr>
          <p:cNvPr id="3077" name="Text Box 5"/>
          <p:cNvSpPr txBox="1">
            <a:spLocks noChangeArrowheads="1"/>
          </p:cNvSpPr>
          <p:nvPr/>
        </p:nvSpPr>
        <p:spPr bwMode="auto">
          <a:xfrm>
            <a:off x="2171700" y="5364797"/>
            <a:ext cx="4833937" cy="373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1200" b="0" i="0" u="none" strike="noStrike" cap="none" normalizeH="0" baseline="0" dirty="0" err="1" smtClean="0">
                <a:ln>
                  <a:noFill/>
                </a:ln>
                <a:solidFill>
                  <a:srgbClr val="FFFFFF"/>
                </a:solidFill>
                <a:effectLst/>
                <a:latin typeface="Calibri" pitchFamily="34" charset="0"/>
                <a:cs typeface="Arial" pitchFamily="34" charset="0"/>
              </a:rPr>
              <a:t>Facebook</a:t>
            </a:r>
            <a:r>
              <a:rPr kumimoji="0" lang="en-US" sz="1200" b="0" i="0" u="none" strike="noStrike" cap="none" normalizeH="0" baseline="0" dirty="0" smtClean="0">
                <a:ln>
                  <a:noFill/>
                </a:ln>
                <a:solidFill>
                  <a:srgbClr val="FFFFFF"/>
                </a:solidFill>
                <a:effectLst/>
                <a:latin typeface="Calibri" pitchFamily="34" charset="0"/>
                <a:cs typeface="Arial" pitchFamily="34" charset="0"/>
              </a:rPr>
              <a:t> post from </a:t>
            </a:r>
            <a:r>
              <a:rPr kumimoji="0" lang="en-US" sz="1200" b="1" i="0" u="none" strike="noStrike" cap="none" normalizeH="0" baseline="0" dirty="0" smtClean="0">
                <a:ln>
                  <a:noFill/>
                </a:ln>
                <a:solidFill>
                  <a:srgbClr val="FFFFFF"/>
                </a:solidFill>
                <a:effectLst/>
                <a:latin typeface="Calibri" pitchFamily="34" charset="0"/>
                <a:cs typeface="Arial" pitchFamily="34" charset="0"/>
              </a:rPr>
              <a:t>Atlanta Pet Rescue and Adoption</a:t>
            </a:r>
            <a:r>
              <a:rPr kumimoji="0" lang="en-US" sz="1200" b="0" i="0" u="none" strike="noStrike" cap="none" normalizeH="0" baseline="0" dirty="0" smtClean="0">
                <a:ln>
                  <a:noFill/>
                </a:ln>
                <a:solidFill>
                  <a:srgbClr val="FFFFFF"/>
                </a:solidFill>
                <a:effectLst/>
                <a:latin typeface="Calibri" pitchFamily="34" charset="0"/>
                <a:cs typeface="Arial" pitchFamily="34" charset="0"/>
              </a:rPr>
              <a:t>, final voting round</a:t>
            </a:r>
          </a:p>
          <a:p>
            <a:pPr marL="0" marR="0" lvl="0" indent="0" algn="l" defTabSz="914400" rtl="0" eaLnBrk="1" fontAlgn="base" latinLnBrk="0" hangingPunct="1">
              <a:lnSpc>
                <a:spcPct val="100000"/>
              </a:lnSpc>
              <a:spcBef>
                <a:spcPct val="0"/>
              </a:spcBef>
              <a:spcAft>
                <a:spcPts val="1200"/>
              </a:spcAft>
              <a:buClrTx/>
              <a:buSzTx/>
              <a:buFontTx/>
              <a:buNone/>
              <a:tabLst/>
            </a:pPr>
            <a:endParaRPr kumimoji="0" lang="en-US" sz="1200" b="1" i="0" u="none" strike="noStrike" cap="none" normalizeH="0" baseline="0" dirty="0" smtClean="0">
              <a:ln>
                <a:noFill/>
              </a:ln>
              <a:solidFill>
                <a:srgbClr val="FFFFFF"/>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FF"/>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9642BAA9-BD71-4D9C-A79B-F40670CE378D}" type="slidenum">
              <a:rPr lang="en-US" smtClean="0"/>
              <a:pPr/>
              <a:t>4</a:t>
            </a:fld>
            <a:endParaRPr lang="en-US" dirty="0"/>
          </a:p>
        </p:txBody>
      </p:sp>
      <p:sp>
        <p:nvSpPr>
          <p:cNvPr id="10" name="Text Box 3"/>
          <p:cNvSpPr txBox="1">
            <a:spLocks noChangeArrowheads="1"/>
          </p:cNvSpPr>
          <p:nvPr/>
        </p:nvSpPr>
        <p:spPr bwMode="auto">
          <a:xfrm>
            <a:off x="4114800" y="457200"/>
            <a:ext cx="3260725" cy="2809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65000"/>
                    <a:lumOff val="35000"/>
                  </a:schemeClr>
                </a:solidFill>
                <a:effectLst/>
                <a:cs typeface="Arial" pitchFamily="34" charset="0"/>
              </a:rPr>
              <a:t>www.milner.com/jumpstart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lumMod val="65000"/>
                  <a:lumOff val="35000"/>
                </a:schemeClr>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lumMod val="65000"/>
                  <a:lumOff val="35000"/>
                </a:schemeClr>
              </a:solidFill>
              <a:effectLst/>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ern_Real_Estate_Proposal"/>
          <p:cNvPicPr/>
          <p:nvPr/>
        </p:nvPicPr>
        <p:blipFill>
          <a:blip r:embed="rId2" cstate="print"/>
          <a:srcRect/>
          <a:stretch>
            <a:fillRect/>
          </a:stretch>
        </p:blipFill>
        <p:spPr bwMode="auto">
          <a:xfrm>
            <a:off x="0" y="0"/>
            <a:ext cx="7772669" cy="10071279"/>
          </a:xfrm>
          <a:prstGeom prst="rect">
            <a:avLst/>
          </a:prstGeom>
          <a:noFill/>
          <a:ln w="9525">
            <a:noFill/>
            <a:miter lim="800000"/>
            <a:headEnd/>
            <a:tailEnd/>
          </a:ln>
        </p:spPr>
      </p:pic>
      <p:sp>
        <p:nvSpPr>
          <p:cNvPr id="5122" name="Text Box 2"/>
          <p:cNvSpPr txBox="1">
            <a:spLocks noChangeArrowheads="1"/>
          </p:cNvSpPr>
          <p:nvPr/>
        </p:nvSpPr>
        <p:spPr bwMode="auto">
          <a:xfrm>
            <a:off x="673100" y="1372039"/>
            <a:ext cx="6400800" cy="39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rgbClr val="BBCC30"/>
                </a:solidFill>
                <a:effectLst/>
                <a:latin typeface="Arial" pitchFamily="34" charset="0"/>
                <a:cs typeface="Arial" pitchFamily="34" charset="0"/>
              </a:rPr>
              <a:t>Milner</a:t>
            </a:r>
            <a:r>
              <a:rPr kumimoji="0" lang="en-US" sz="2000" b="1" i="0" u="none" strike="noStrike" cap="none" normalizeH="0" dirty="0" smtClean="0">
                <a:ln>
                  <a:noFill/>
                </a:ln>
                <a:solidFill>
                  <a:srgbClr val="BBCC30"/>
                </a:solidFill>
                <a:effectLst/>
                <a:latin typeface="Arial" pitchFamily="34" charset="0"/>
                <a:cs typeface="Arial" pitchFamily="34" charset="0"/>
              </a:rPr>
              <a:t> </a:t>
            </a:r>
            <a:r>
              <a:rPr kumimoji="0" lang="en-US" sz="2000" b="1" i="0" u="none" strike="noStrike" cap="none" normalizeH="0" dirty="0" err="1" smtClean="0">
                <a:ln>
                  <a:noFill/>
                </a:ln>
                <a:solidFill>
                  <a:srgbClr val="BBCC30"/>
                </a:solidFill>
                <a:effectLst/>
                <a:latin typeface="Arial" pitchFamily="34" charset="0"/>
                <a:cs typeface="Arial" pitchFamily="34" charset="0"/>
              </a:rPr>
              <a:t>Annouces</a:t>
            </a:r>
            <a:r>
              <a:rPr kumimoji="0" lang="en-US" sz="2000" b="1" i="0" u="none" strike="noStrike" cap="none" normalizeH="0" dirty="0" smtClean="0">
                <a:ln>
                  <a:noFill/>
                </a:ln>
                <a:solidFill>
                  <a:srgbClr val="BBCC30"/>
                </a:solidFill>
                <a:effectLst/>
                <a:latin typeface="Arial" pitchFamily="34" charset="0"/>
                <a:cs typeface="Arial" pitchFamily="34" charset="0"/>
              </a:rPr>
              <a:t> Winners of the </a:t>
            </a:r>
            <a:br>
              <a:rPr kumimoji="0" lang="en-US" sz="2000" b="1" i="0" u="none" strike="noStrike" cap="none" normalizeH="0" dirty="0" smtClean="0">
                <a:ln>
                  <a:noFill/>
                </a:ln>
                <a:solidFill>
                  <a:srgbClr val="BBCC30"/>
                </a:solidFill>
                <a:effectLst/>
                <a:latin typeface="Arial" pitchFamily="34" charset="0"/>
                <a:cs typeface="Arial" pitchFamily="34" charset="0"/>
              </a:rPr>
            </a:br>
            <a:r>
              <a:rPr kumimoji="0" lang="en-US" sz="2000" b="1" i="0" u="none" strike="noStrike" cap="none" normalizeH="0" dirty="0" smtClean="0">
                <a:ln>
                  <a:noFill/>
                </a:ln>
                <a:solidFill>
                  <a:srgbClr val="BBCC30"/>
                </a:solidFill>
                <a:effectLst/>
                <a:latin typeface="Arial" pitchFamily="34" charset="0"/>
                <a:cs typeface="Arial" pitchFamily="34" charset="0"/>
              </a:rPr>
              <a:t>“Technology </a:t>
            </a:r>
            <a:r>
              <a:rPr kumimoji="0" lang="en-US" sz="2000" b="1" i="0" u="none" strike="noStrike" cap="none" normalizeH="0" dirty="0" err="1" smtClean="0">
                <a:ln>
                  <a:noFill/>
                </a:ln>
                <a:solidFill>
                  <a:srgbClr val="BBCC30"/>
                </a:solidFill>
                <a:effectLst/>
                <a:latin typeface="Arial" pitchFamily="34" charset="0"/>
                <a:cs typeface="Arial" pitchFamily="34" charset="0"/>
              </a:rPr>
              <a:t>Jump</a:t>
            </a:r>
            <a:r>
              <a:rPr kumimoji="0" lang="en-US" sz="2000" b="1" i="1" u="none" strike="noStrike" cap="none" normalizeH="0" dirty="0" err="1" smtClean="0">
                <a:ln>
                  <a:noFill/>
                </a:ln>
                <a:solidFill>
                  <a:srgbClr val="BBCC30"/>
                </a:solidFill>
                <a:effectLst/>
                <a:latin typeface="Arial" pitchFamily="34" charset="0"/>
                <a:cs typeface="Arial" pitchFamily="34" charset="0"/>
              </a:rPr>
              <a:t>Start</a:t>
            </a:r>
            <a:r>
              <a:rPr kumimoji="0" lang="en-US" sz="2000" b="1" i="1" u="none" strike="noStrike" cap="none" normalizeH="0" dirty="0" smtClean="0">
                <a:ln>
                  <a:noFill/>
                </a:ln>
                <a:solidFill>
                  <a:srgbClr val="BBCC30"/>
                </a:solidFill>
                <a:effectLst/>
                <a:latin typeface="Arial" pitchFamily="34" charset="0"/>
                <a:cs typeface="Arial" pitchFamily="34" charset="0"/>
              </a:rPr>
              <a:t> </a:t>
            </a:r>
            <a:r>
              <a:rPr kumimoji="0" lang="en-US" sz="2000" b="1" i="0" u="none" strike="noStrike" cap="none" normalizeH="0" dirty="0" smtClean="0">
                <a:ln>
                  <a:noFill/>
                </a:ln>
                <a:solidFill>
                  <a:srgbClr val="BBCC30"/>
                </a:solidFill>
                <a:effectLst/>
                <a:latin typeface="Arial" pitchFamily="34" charset="0"/>
                <a:cs typeface="Arial" pitchFamily="34" charset="0"/>
              </a:rPr>
              <a:t>your Nonprofit” Contest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4" name="Text Box 4"/>
          <p:cNvSpPr txBox="1">
            <a:spLocks noChangeArrowheads="1"/>
          </p:cNvSpPr>
          <p:nvPr/>
        </p:nvSpPr>
        <p:spPr bwMode="auto">
          <a:xfrm>
            <a:off x="4165600" y="2463800"/>
            <a:ext cx="2895600" cy="3035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3"/>
          <p:cNvSpPr txBox="1">
            <a:spLocks noChangeArrowheads="1"/>
          </p:cNvSpPr>
          <p:nvPr/>
        </p:nvSpPr>
        <p:spPr bwMode="auto">
          <a:xfrm>
            <a:off x="4114800" y="457200"/>
            <a:ext cx="3260725" cy="2809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cs typeface="Arial" pitchFamily="34" charset="0"/>
              </a:rPr>
              <a:t>www.milner.com/jumpstart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cs typeface="Arial" pitchFamily="34" charset="0"/>
            </a:endParaRPr>
          </a:p>
        </p:txBody>
      </p:sp>
      <p:grpSp>
        <p:nvGrpSpPr>
          <p:cNvPr id="12" name="Group 11"/>
          <p:cNvGrpSpPr/>
          <p:nvPr/>
        </p:nvGrpSpPr>
        <p:grpSpPr>
          <a:xfrm>
            <a:off x="927100" y="2017054"/>
            <a:ext cx="6146800" cy="7442200"/>
            <a:chOff x="927100" y="2017054"/>
            <a:chExt cx="6146800" cy="7442200"/>
          </a:xfrm>
        </p:grpSpPr>
        <p:sp>
          <p:nvSpPr>
            <p:cNvPr id="6147" name="Text Box 3"/>
            <p:cNvSpPr txBox="1">
              <a:spLocks noChangeArrowheads="1"/>
            </p:cNvSpPr>
            <p:nvPr/>
          </p:nvSpPr>
          <p:spPr bwMode="auto">
            <a:xfrm>
              <a:off x="927100" y="2017054"/>
              <a:ext cx="6146800" cy="7442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rgbClr val="111111"/>
                  </a:solidFill>
                  <a:effectLst/>
                  <a:latin typeface="Calibri" pitchFamily="34" charset="0"/>
                  <a:cs typeface="Arial" pitchFamily="34" charset="0"/>
                </a:rPr>
                <a:t> </a:t>
              </a:r>
              <a:endParaRPr kumimoji="0" lang="en-US" sz="1200" b="0" i="1" u="none" strike="noStrike" cap="none" normalizeH="0" baseline="0" dirty="0" smtClean="0">
                <a:ln>
                  <a:noFill/>
                </a:ln>
                <a:solidFill>
                  <a:srgbClr val="11111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111111"/>
                  </a:solidFill>
                  <a:effectLst/>
                  <a:latin typeface="Calibri" pitchFamily="34" charset="0"/>
                  <a:cs typeface="Arial" pitchFamily="34" charset="0"/>
                </a:rPr>
                <a:t>Two winning nonprofits receive office technology makeovers valued at $35,000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 </a:t>
              </a:r>
              <a:endParaRPr kumimoji="0" lang="en-US" sz="10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Calibri" pitchFamily="34" charset="0"/>
                  <a:cs typeface="Arial" pitchFamily="34" charset="0"/>
                </a:rPr>
                <a:t>NORCROSS, GA</a:t>
              </a:r>
              <a:r>
                <a:rPr kumimoji="0" lang="en-US" sz="1000" b="0" i="0" u="none" strike="noStrike" cap="none" normalizeH="0" baseline="0" dirty="0" smtClean="0">
                  <a:ln>
                    <a:noFill/>
                  </a:ln>
                  <a:solidFill>
                    <a:schemeClr val="tx1"/>
                  </a:solidFill>
                  <a:effectLst/>
                  <a:latin typeface="Calibri" pitchFamily="34" charset="0"/>
                  <a:cs typeface="Arial" pitchFamily="34" charset="0"/>
                </a:rPr>
                <a:t> -- </a:t>
              </a:r>
              <a:r>
                <a:rPr kumimoji="0" lang="en-US" sz="1000" b="0" i="0" u="none" strike="noStrike" cap="none" normalizeH="0" baseline="0" dirty="0" smtClean="0">
                  <a:ln>
                    <a:noFill/>
                  </a:ln>
                  <a:solidFill>
                    <a:srgbClr val="111111"/>
                  </a:solidFill>
                  <a:effectLst/>
                  <a:latin typeface="Calibri" pitchFamily="34" charset="0"/>
                  <a:cs typeface="Arial" pitchFamily="34" charset="0"/>
                </a:rPr>
                <a:t>Milner Inc., Atlanta’s largest independent provider of office solutions and technology services, has named the winners of the company sponsored “Technology </a:t>
              </a:r>
              <a:r>
                <a:rPr kumimoji="0" lang="en-US" sz="1000" b="0" i="0" u="none" strike="noStrike" cap="none" normalizeH="0" baseline="0" dirty="0" err="1" smtClean="0">
                  <a:ln>
                    <a:noFill/>
                  </a:ln>
                  <a:solidFill>
                    <a:srgbClr val="111111"/>
                  </a:solidFill>
                  <a:effectLst/>
                  <a:latin typeface="Calibri" pitchFamily="34" charset="0"/>
                  <a:cs typeface="Arial" pitchFamily="34" charset="0"/>
                </a:rPr>
                <a:t>Jump</a:t>
              </a:r>
              <a:r>
                <a:rPr kumimoji="0" lang="en-US" sz="1000" b="0" i="1" u="none" strike="noStrike" cap="none" normalizeH="0" baseline="0" dirty="0" err="1" smtClean="0">
                  <a:ln>
                    <a:noFill/>
                  </a:ln>
                  <a:solidFill>
                    <a:srgbClr val="111111"/>
                  </a:solidFill>
                  <a:effectLst/>
                  <a:latin typeface="Calibri" pitchFamily="34" charset="0"/>
                  <a:cs typeface="Arial" pitchFamily="34" charset="0"/>
                </a:rPr>
                <a:t>Start</a:t>
              </a:r>
              <a:r>
                <a:rPr kumimoji="0" lang="en-US" sz="1000" b="0" i="0" u="none" strike="noStrike" cap="none" normalizeH="0" baseline="0" dirty="0" smtClean="0">
                  <a:ln>
                    <a:noFill/>
                  </a:ln>
                  <a:solidFill>
                    <a:srgbClr val="111111"/>
                  </a:solidFill>
                  <a:effectLst/>
                  <a:latin typeface="Calibri" pitchFamily="34" charset="0"/>
                  <a:cs typeface="Arial" pitchFamily="34" charset="0"/>
                </a:rPr>
                <a:t> Your Nonprofit” contest to provide technology makeovers to two metro-Atlanta nonprofit groups.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After tallying over 80,000 online votes, the winning organizations are Atlanta Pet Rescue and Adoption, Smyrna, and Wellspring Living, Tyrone.  APRSA and Wellspring were selected as based on public voting for a nonprofit with 15 or less employees and 16-plus employees, respectively.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Each winner, one from each voting category, will receive an office technology makeover designed to improve the efficiency of the nonprofit by enhancing its technological capabilities. Representatives from Milner will visit the offices of the winners to assess their current situation and tailor a makeover to fulfill their specific needs.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The makeovers, worth a combined program value of $35,000, may include, but is not limited to: networked black &amp; white and/or color multifunction device, telephony equipment, IT consulting services, ongoing networking support, and other technologies.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Charlie Gibson, executive vice president of Milner, said, “Giving back to the organizations dedicated to serving our communities is something Milner feels privileged to do. The response was incredible. It’s obvious from the voting these organizations have some very passionate supporters.”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Over one hundred eligible submissions were received through December 2012 and public voting commenced on January 9, 2013 running through the 31</a:t>
              </a:r>
              <a:r>
                <a:rPr kumimoji="0" lang="en-US" sz="1000" b="0" i="0" u="none" strike="noStrike" cap="none" normalizeH="0" baseline="30000" dirty="0" smtClean="0">
                  <a:ln>
                    <a:noFill/>
                  </a:ln>
                  <a:solidFill>
                    <a:srgbClr val="111111"/>
                  </a:solidFill>
                  <a:effectLst/>
                  <a:latin typeface="Calibri" pitchFamily="34" charset="0"/>
                  <a:cs typeface="Arial" pitchFamily="34" charset="0"/>
                </a:rPr>
                <a:t>st</a:t>
              </a:r>
              <a:r>
                <a:rPr kumimoji="0" lang="en-US" sz="1000" b="0" i="0" u="none" strike="noStrike" cap="none" normalizeH="0" baseline="0" dirty="0" smtClean="0">
                  <a:ln>
                    <a:noFill/>
                  </a:ln>
                  <a:solidFill>
                    <a:srgbClr val="111111"/>
                  </a:solidFill>
                  <a:effectLst/>
                  <a:latin typeface="Calibri" pitchFamily="34" charset="0"/>
                  <a:cs typeface="Arial" pitchFamily="34" charset="0"/>
                </a:rPr>
                <a:t>. The competing organizations enthusiastically spread the word and gained community support as a favorite nonprofit.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Six semi-finalists were selected based on the highest number of online votes, while the remaining four semi-finalists were selected by a Milner committee based on a 200-word essay submission on “why your nonprofit needs and office technology makeover.”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The top 10 finalists were notified and the final round of online voting ran from Feb. 11 - March 10.  Each of the ten finalists were profiled on WXIA’s Atlanta &amp; Company with the intent to provide additional exposure to the great organizations in our community.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The 10 finalists in the final round of voting were: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The Atlanta Children’s Shelter</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The Atlanta Humane Society</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Atlanta Pet Rescue and Adoption</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The Atlanta Track Club</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The </a:t>
              </a:r>
              <a:r>
                <a:rPr kumimoji="0" lang="en-US" sz="1000" b="0" i="0" u="none" strike="noStrike" cap="none" normalizeH="0" baseline="0" dirty="0" err="1" smtClean="0">
                  <a:ln>
                    <a:noFill/>
                  </a:ln>
                  <a:solidFill>
                    <a:srgbClr val="111111"/>
                  </a:solidFill>
                  <a:effectLst/>
                  <a:latin typeface="Calibri" pitchFamily="34" charset="0"/>
                  <a:cs typeface="Arial" pitchFamily="34" charset="0"/>
                </a:rPr>
                <a:t>Callanwolde</a:t>
              </a:r>
              <a:r>
                <a:rPr kumimoji="0" lang="en-US" sz="1000" b="0" i="0" u="none" strike="noStrike" cap="none" normalizeH="0" baseline="0" dirty="0" smtClean="0">
                  <a:ln>
                    <a:noFill/>
                  </a:ln>
                  <a:solidFill>
                    <a:srgbClr val="111111"/>
                  </a:solidFill>
                  <a:effectLst/>
                  <a:latin typeface="Calibri" pitchFamily="34" charset="0"/>
                  <a:cs typeface="Arial" pitchFamily="34" charset="0"/>
                </a:rPr>
                <a:t> Foundation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“We want to commend all of the participates and thank them for the work they do in our communities.  For the remaining eight finalists, Milner will donate $500 in support of these wonderful organizations and their continuing efforts.” Gibson added.</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8" name="Text Box 4"/>
            <p:cNvSpPr txBox="1">
              <a:spLocks noChangeArrowheads="1"/>
            </p:cNvSpPr>
            <p:nvPr/>
          </p:nvSpPr>
          <p:spPr bwMode="auto">
            <a:xfrm>
              <a:off x="2844800" y="7459980"/>
              <a:ext cx="27178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Camp Twin Lakes</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First Step Staffing</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Rainbow Village</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Second Life Thrift Store</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11111"/>
                  </a:solidFill>
                  <a:effectLst/>
                  <a:latin typeface="Calibri" pitchFamily="34" charset="0"/>
                  <a:cs typeface="Arial" pitchFamily="34" charset="0"/>
                </a:rPr>
                <a:t>Wellspring Living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9" name="Slide Number Placeholder 8"/>
          <p:cNvSpPr>
            <a:spLocks noGrp="1"/>
          </p:cNvSpPr>
          <p:nvPr>
            <p:ph type="sldNum" sz="quarter" idx="12"/>
          </p:nvPr>
        </p:nvSpPr>
        <p:spPr/>
        <p:txBody>
          <a:bodyPr/>
          <a:lstStyle/>
          <a:p>
            <a:fld id="{9642BAA9-BD71-4D9C-A79B-F40670CE378D}"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ern_Real_Estate_Proposal"/>
          <p:cNvPicPr/>
          <p:nvPr/>
        </p:nvPicPr>
        <p:blipFill>
          <a:blip r:embed="rId2" cstate="print"/>
          <a:srcRect/>
          <a:stretch>
            <a:fillRect/>
          </a:stretch>
        </p:blipFill>
        <p:spPr bwMode="auto">
          <a:xfrm>
            <a:off x="0" y="0"/>
            <a:ext cx="7772669" cy="10071279"/>
          </a:xfrm>
          <a:prstGeom prst="rect">
            <a:avLst/>
          </a:prstGeom>
          <a:noFill/>
          <a:ln w="9525">
            <a:noFill/>
            <a:miter lim="800000"/>
            <a:headEnd/>
            <a:tailEnd/>
          </a:ln>
        </p:spPr>
      </p:pic>
      <p:sp>
        <p:nvSpPr>
          <p:cNvPr id="5122" name="Text Box 2"/>
          <p:cNvSpPr txBox="1">
            <a:spLocks noChangeArrowheads="1"/>
          </p:cNvSpPr>
          <p:nvPr/>
        </p:nvSpPr>
        <p:spPr bwMode="auto">
          <a:xfrm>
            <a:off x="673100" y="1358976"/>
            <a:ext cx="6400800" cy="39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lang="en-US" sz="2000" b="1" dirty="0" smtClean="0">
                <a:solidFill>
                  <a:srgbClr val="BBCC30"/>
                </a:solidFill>
                <a:latin typeface="Arial" pitchFamily="34" charset="0"/>
                <a:cs typeface="Arial" pitchFamily="34" charset="0"/>
              </a:rPr>
              <a:t>CONTEST OUTLINE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3" name="Text Box 3"/>
          <p:cNvSpPr txBox="1">
            <a:spLocks noChangeArrowheads="1"/>
          </p:cNvSpPr>
          <p:nvPr/>
        </p:nvSpPr>
        <p:spPr bwMode="auto">
          <a:xfrm>
            <a:off x="914400" y="1974798"/>
            <a:ext cx="2857500" cy="78169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939598"/>
                </a:solidFill>
                <a:effectLst/>
                <a:latin typeface="Arial" pitchFamily="34" charset="0"/>
                <a:cs typeface="Arial" pitchFamily="34" charset="0"/>
              </a:rPr>
              <a:t>Summary.</a:t>
            </a:r>
          </a:p>
          <a:p>
            <a:r>
              <a:rPr lang="en-US" sz="1600" b="1" dirty="0" smtClean="0">
                <a:solidFill>
                  <a:schemeClr val="accent6">
                    <a:lumMod val="75000"/>
                  </a:schemeClr>
                </a:solidFill>
              </a:rPr>
              <a:t>Two (2) organizations, one from each employment category will win a $20,000 AND a $15,000 Office Technology Makeover!</a:t>
            </a:r>
          </a:p>
          <a:p>
            <a:endParaRPr lang="en-US" sz="1200" dirty="0" smtClean="0"/>
          </a:p>
          <a:p>
            <a:r>
              <a:rPr lang="en-US" sz="1200" dirty="0" smtClean="0"/>
              <a:t>Milner, a business to business office solutions company in Raleigh, NC wants to give every 501(c)(3) nonprofit in  the counties of Raleigh-Durham an opportunity to win an office technology makeover.   </a:t>
            </a:r>
          </a:p>
          <a:p>
            <a:endParaRPr lang="en-US" sz="1200" dirty="0" smtClean="0"/>
          </a:p>
          <a:p>
            <a:r>
              <a:rPr lang="en-US" sz="1200" dirty="0" smtClean="0"/>
              <a:t>The only way to win is to submit an entry for the </a:t>
            </a:r>
            <a:r>
              <a:rPr lang="en-US" sz="1200" b="1" dirty="0" smtClean="0"/>
              <a:t>2014 Milner Technology </a:t>
            </a:r>
            <a:r>
              <a:rPr lang="en-US" sz="1200" b="1" dirty="0" err="1" smtClean="0"/>
              <a:t>Jump</a:t>
            </a:r>
            <a:r>
              <a:rPr lang="en-US" sz="1200" b="1" i="1" dirty="0" err="1" smtClean="0"/>
              <a:t>START</a:t>
            </a:r>
            <a:r>
              <a:rPr lang="en-US" sz="1200" b="1" dirty="0" smtClean="0"/>
              <a:t> Your Nonprofit</a:t>
            </a:r>
            <a:r>
              <a:rPr lang="en-US" sz="1200" dirty="0" smtClean="0"/>
              <a:t> contest. Here’s how it works:</a:t>
            </a:r>
          </a:p>
          <a:p>
            <a:pPr marL="339725" lvl="0" indent="-228600">
              <a:buFont typeface="+mj-lt"/>
              <a:buAutoNum type="arabicPeriod"/>
            </a:pPr>
            <a:r>
              <a:rPr lang="en-US" sz="1200" dirty="0" smtClean="0"/>
              <a:t>Complete the online entry form at </a:t>
            </a:r>
            <a:r>
              <a:rPr lang="en-US" sz="1200" u="sng" dirty="0" smtClean="0">
                <a:solidFill>
                  <a:srgbClr val="0033CC"/>
                </a:solidFill>
              </a:rPr>
              <a:t>www.milner.com/jumpstart</a:t>
            </a:r>
            <a:r>
              <a:rPr lang="en-US" sz="1200" dirty="0" smtClean="0"/>
              <a:t> or mail in the enclosed </a:t>
            </a:r>
            <a:r>
              <a:rPr lang="en-US" sz="1200" b="1" dirty="0" smtClean="0"/>
              <a:t>Registration Form</a:t>
            </a:r>
            <a:r>
              <a:rPr lang="en-US" sz="1200" dirty="0" smtClean="0"/>
              <a:t> by </a:t>
            </a:r>
            <a:r>
              <a:rPr lang="en-US" sz="1200" b="1" dirty="0" smtClean="0"/>
              <a:t>December 31, </a:t>
            </a:r>
            <a:r>
              <a:rPr lang="en-US" sz="1200" b="1" dirty="0" smtClean="0"/>
              <a:t>2013</a:t>
            </a:r>
            <a:r>
              <a:rPr lang="en-US" sz="1200" dirty="0" smtClean="0"/>
              <a:t> to be included in the </a:t>
            </a:r>
            <a:r>
              <a:rPr lang="en-US" sz="1200" b="1" dirty="0" smtClean="0"/>
              <a:t>Qualifying Round</a:t>
            </a:r>
            <a:r>
              <a:rPr lang="en-US" sz="1200" dirty="0" smtClean="0"/>
              <a:t>.</a:t>
            </a:r>
          </a:p>
          <a:p>
            <a:pPr marL="339725" indent="-228600">
              <a:buFont typeface="+mj-lt"/>
              <a:buAutoNum type="arabicPeriod"/>
            </a:pPr>
            <a:r>
              <a:rPr lang="en-US" sz="1200" dirty="0" smtClean="0"/>
              <a:t>All eligible submissions will be posted online to allow the public to vote for their favorite organization beginning </a:t>
            </a:r>
            <a:r>
              <a:rPr lang="en-US" sz="1200" b="1" dirty="0" smtClean="0"/>
              <a:t>January 13, 2014</a:t>
            </a:r>
            <a:r>
              <a:rPr lang="en-US" sz="1200" dirty="0" smtClean="0"/>
              <a:t>. </a:t>
            </a:r>
            <a:r>
              <a:rPr lang="en-US" sz="1200" dirty="0" smtClean="0"/>
              <a:t>Tell your friends, volunteers and partners to vote for your organization at </a:t>
            </a:r>
            <a:r>
              <a:rPr lang="en-US" sz="1200" u="sng" dirty="0" smtClean="0">
                <a:solidFill>
                  <a:srgbClr val="0033CC"/>
                </a:solidFill>
              </a:rPr>
              <a:t>www.milner.com/jumpstart</a:t>
            </a:r>
            <a:r>
              <a:rPr lang="en-US" sz="1200" dirty="0" smtClean="0"/>
              <a:t> to be included in the top </a:t>
            </a:r>
            <a:r>
              <a:rPr lang="en-US" sz="1200" b="1" dirty="0" smtClean="0"/>
              <a:t>Final Round.</a:t>
            </a:r>
            <a:r>
              <a:rPr lang="en-US" sz="1200" dirty="0" smtClean="0"/>
              <a:t> </a:t>
            </a:r>
          </a:p>
          <a:p>
            <a:pPr marL="339725" lvl="0" indent="-228600">
              <a:buFont typeface="+mj-lt"/>
              <a:buAutoNum type="arabicPeriod" startAt="3"/>
            </a:pPr>
            <a:r>
              <a:rPr lang="en-US" sz="1200" dirty="0" smtClean="0"/>
              <a:t>The </a:t>
            </a:r>
            <a:r>
              <a:rPr lang="en-US" sz="1200" b="1" dirty="0" smtClean="0"/>
              <a:t>top 10 finalist organizations</a:t>
            </a:r>
            <a:r>
              <a:rPr lang="en-US" sz="1200" dirty="0" smtClean="0"/>
              <a:t> will be announced and the Final Round of voting will begin </a:t>
            </a:r>
            <a:r>
              <a:rPr lang="en-US" sz="1200" b="1" dirty="0" smtClean="0"/>
              <a:t>February 3, 2014. </a:t>
            </a:r>
            <a:r>
              <a:rPr lang="en-US" sz="1200" dirty="0" smtClean="0"/>
              <a:t>Where the public will again have the opportunity to  support your organization simply by voting.</a:t>
            </a:r>
          </a:p>
          <a:p>
            <a:pPr marL="339725" lvl="0" indent="-228600">
              <a:buFont typeface="+mj-lt"/>
              <a:buAutoNum type="arabicPeriod" startAt="4"/>
            </a:pPr>
            <a:r>
              <a:rPr lang="en-US" sz="1200" dirty="0" smtClean="0"/>
              <a:t>Milner will announce the winning organizations the</a:t>
            </a:r>
            <a:r>
              <a:rPr lang="en-US" sz="1200" b="1" dirty="0" smtClean="0"/>
              <a:t> week of  </a:t>
            </a:r>
            <a:r>
              <a:rPr lang="en-US" sz="1200" b="1" dirty="0" smtClean="0"/>
              <a:t>February 17, </a:t>
            </a:r>
            <a:r>
              <a:rPr lang="en-US" sz="1200" b="1" dirty="0" smtClean="0"/>
              <a:t>2014. </a:t>
            </a:r>
            <a:r>
              <a:rPr lang="en-US" sz="1200" dirty="0" smtClean="0"/>
              <a:t>The winning organization from each voting group will receive an office technology makeover from $15,000 to $20,000.</a:t>
            </a:r>
          </a:p>
        </p:txBody>
      </p:sp>
      <p:sp>
        <p:nvSpPr>
          <p:cNvPr id="5124" name="Text Box 4"/>
          <p:cNvSpPr txBox="1">
            <a:spLocks noChangeArrowheads="1"/>
          </p:cNvSpPr>
          <p:nvPr/>
        </p:nvSpPr>
        <p:spPr bwMode="auto">
          <a:xfrm>
            <a:off x="4165600" y="2463800"/>
            <a:ext cx="2895600" cy="3035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3"/>
          <p:cNvSpPr txBox="1">
            <a:spLocks noChangeArrowheads="1"/>
          </p:cNvSpPr>
          <p:nvPr/>
        </p:nvSpPr>
        <p:spPr bwMode="auto">
          <a:xfrm>
            <a:off x="4152900" y="1965376"/>
            <a:ext cx="2857500" cy="47402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lang="en-US" sz="1500" b="1" dirty="0" smtClean="0">
                <a:solidFill>
                  <a:srgbClr val="939598"/>
                </a:solidFill>
                <a:latin typeface="Arial" pitchFamily="34" charset="0"/>
                <a:cs typeface="Arial" pitchFamily="34" charset="0"/>
              </a:rPr>
              <a:t>Schedule</a:t>
            </a:r>
            <a:r>
              <a:rPr kumimoji="0" lang="en-US" sz="1500" b="1" i="0" u="none" strike="noStrike" cap="none" normalizeH="0" baseline="0" dirty="0" smtClean="0">
                <a:ln>
                  <a:noFill/>
                </a:ln>
                <a:solidFill>
                  <a:srgbClr val="939598"/>
                </a:solidFill>
                <a:effectLst/>
                <a:latin typeface="Arial" pitchFamily="34" charset="0"/>
                <a:cs typeface="Arial" pitchFamily="34" charset="0"/>
              </a:rPr>
              <a:t>.</a:t>
            </a:r>
          </a:p>
          <a:p>
            <a:pPr defTabSz="228600"/>
            <a:r>
              <a:rPr lang="en-US" sz="1200" b="1" dirty="0" smtClean="0"/>
              <a:t>Contact Nonprofits  / Accept Nominations</a:t>
            </a:r>
            <a:r>
              <a:rPr lang="en-US" sz="1200" dirty="0" smtClean="0"/>
              <a:t> </a:t>
            </a:r>
          </a:p>
          <a:p>
            <a:pPr marL="114300" indent="-114300" defTabSz="228600">
              <a:buClr>
                <a:srgbClr val="BBCC30"/>
              </a:buClr>
              <a:buFont typeface="Wingdings 3" pitchFamily="18" charset="2"/>
              <a:buChar char="}"/>
            </a:pPr>
            <a:r>
              <a:rPr lang="en-US" sz="1100" dirty="0" smtClean="0"/>
              <a:t>August, September, October</a:t>
            </a:r>
          </a:p>
          <a:p>
            <a:r>
              <a:rPr lang="en-US" sz="1100" dirty="0" smtClean="0"/>
              <a:t>Get community and business leaders involved to spread the word and to nominate nonprofits for participation.</a:t>
            </a:r>
          </a:p>
          <a:p>
            <a:endParaRPr lang="en-US" sz="800" dirty="0" smtClean="0"/>
          </a:p>
          <a:p>
            <a:r>
              <a:rPr lang="en-US" sz="1200" b="1" dirty="0" smtClean="0"/>
              <a:t>Registration</a:t>
            </a:r>
          </a:p>
          <a:p>
            <a:pPr marL="114300" lvl="0" indent="-114300" defTabSz="228600">
              <a:buClr>
                <a:srgbClr val="BBCC30"/>
              </a:buClr>
              <a:buFont typeface="Wingdings 3" pitchFamily="18" charset="2"/>
              <a:buChar char="}"/>
            </a:pPr>
            <a:r>
              <a:rPr lang="en-US" sz="1100" dirty="0" smtClean="0">
                <a:solidFill>
                  <a:prstClr val="black"/>
                </a:solidFill>
              </a:rPr>
              <a:t>October 28 – December 31, 2013 </a:t>
            </a:r>
            <a:r>
              <a:rPr lang="en-US" sz="1100" dirty="0" smtClean="0">
                <a:solidFill>
                  <a:prstClr val="black"/>
                </a:solidFill>
              </a:rPr>
              <a:t>(30-days)</a:t>
            </a:r>
          </a:p>
          <a:p>
            <a:pPr lvl="0"/>
            <a:r>
              <a:rPr lang="en-US" sz="1100" dirty="0" smtClean="0">
                <a:solidFill>
                  <a:prstClr val="black"/>
                </a:solidFill>
              </a:rPr>
              <a:t>Nonprofits that wish to take part in the contest will complete the online entry form.</a:t>
            </a:r>
          </a:p>
          <a:p>
            <a:pPr marL="114300" lvl="0" indent="-114300" defTabSz="228600">
              <a:buClr>
                <a:srgbClr val="BBCC30"/>
              </a:buClr>
            </a:pPr>
            <a:endParaRPr lang="en-US" sz="800" dirty="0" smtClean="0">
              <a:solidFill>
                <a:prstClr val="black"/>
              </a:solidFill>
            </a:endParaRPr>
          </a:p>
          <a:p>
            <a:r>
              <a:rPr lang="en-US" sz="1200" b="1" dirty="0" smtClean="0"/>
              <a:t>Participating Nonprofits Announced &amp; Public Voting Begins</a:t>
            </a:r>
          </a:p>
          <a:p>
            <a:pPr marL="114300" lvl="0" indent="-114300" defTabSz="228600">
              <a:buClr>
                <a:srgbClr val="BBCC30"/>
              </a:buClr>
              <a:buFont typeface="Wingdings 3" pitchFamily="18" charset="2"/>
              <a:buChar char="}"/>
            </a:pPr>
            <a:r>
              <a:rPr lang="en-US" sz="1100" dirty="0" smtClean="0">
                <a:solidFill>
                  <a:prstClr val="black"/>
                </a:solidFill>
              </a:rPr>
              <a:t>Round 1 Voting </a:t>
            </a:r>
            <a:r>
              <a:rPr lang="en-US" sz="1100" dirty="0" smtClean="0">
                <a:solidFill>
                  <a:prstClr val="black"/>
                </a:solidFill>
              </a:rPr>
              <a:t/>
            </a:r>
            <a:br>
              <a:rPr lang="en-US" sz="1100" dirty="0" smtClean="0">
                <a:solidFill>
                  <a:prstClr val="black"/>
                </a:solidFill>
              </a:rPr>
            </a:br>
            <a:r>
              <a:rPr lang="en-US" sz="1100" dirty="0" smtClean="0">
                <a:solidFill>
                  <a:prstClr val="black"/>
                </a:solidFill>
              </a:rPr>
              <a:t>(January 13 – 26, 2014)</a:t>
            </a:r>
            <a:endParaRPr lang="en-US" sz="1100" dirty="0" smtClean="0">
              <a:solidFill>
                <a:prstClr val="black"/>
              </a:solidFill>
            </a:endParaRPr>
          </a:p>
          <a:p>
            <a:pPr marL="114300" lvl="0" indent="-114300" defTabSz="228600">
              <a:buClr>
                <a:srgbClr val="BBCC30"/>
              </a:buClr>
              <a:buFont typeface="Wingdings 3" pitchFamily="18" charset="2"/>
              <a:buChar char="}"/>
            </a:pPr>
            <a:endParaRPr lang="en-US" sz="1100" dirty="0" smtClean="0">
              <a:solidFill>
                <a:prstClr val="black"/>
              </a:solidFill>
            </a:endParaRPr>
          </a:p>
          <a:p>
            <a:pPr marL="114300" lvl="0" indent="-114300" defTabSz="228600">
              <a:buClr>
                <a:srgbClr val="BBCC30"/>
              </a:buClr>
              <a:buFont typeface="Wingdings 3" pitchFamily="18" charset="2"/>
              <a:buChar char="}"/>
            </a:pPr>
            <a:r>
              <a:rPr lang="en-US" sz="1100" dirty="0" smtClean="0"/>
              <a:t>Round 2 </a:t>
            </a:r>
            <a:r>
              <a:rPr lang="en-US" sz="1100" dirty="0" smtClean="0"/>
              <a:t>– Final Round Voting </a:t>
            </a:r>
            <a:br>
              <a:rPr lang="en-US" sz="1100" dirty="0" smtClean="0"/>
            </a:br>
            <a:r>
              <a:rPr lang="en-US" sz="1100" dirty="0" smtClean="0"/>
              <a:t>(February 3 – 16, 2014)</a:t>
            </a:r>
            <a:endParaRPr lang="en-US" sz="1100" dirty="0" smtClean="0"/>
          </a:p>
          <a:p>
            <a:pPr defTabSz="114300"/>
            <a:r>
              <a:rPr lang="en-US" sz="1100" dirty="0" smtClean="0"/>
              <a:t>	- Top Ten Media Spotlights</a:t>
            </a:r>
          </a:p>
          <a:p>
            <a:pPr defTabSz="114300"/>
            <a:r>
              <a:rPr lang="en-US" sz="1100" dirty="0" smtClean="0"/>
              <a:t> 	- Video, Website coverage </a:t>
            </a:r>
          </a:p>
          <a:p>
            <a:endParaRPr lang="en-US" sz="800" dirty="0" smtClean="0"/>
          </a:p>
          <a:p>
            <a:r>
              <a:rPr lang="en-US" sz="1200" b="1" dirty="0" smtClean="0"/>
              <a:t>Awards Ceremony </a:t>
            </a:r>
            <a:endParaRPr lang="en-US" sz="1200" dirty="0" smtClean="0"/>
          </a:p>
          <a:p>
            <a:pPr marL="114300" lvl="0" indent="-114300" defTabSz="228600">
              <a:buClr>
                <a:srgbClr val="BBCC30"/>
              </a:buClr>
              <a:buFont typeface="Wingdings 3" pitchFamily="18" charset="2"/>
              <a:buChar char="}"/>
            </a:pPr>
            <a:r>
              <a:rPr lang="en-US" sz="1100" dirty="0" smtClean="0">
                <a:solidFill>
                  <a:prstClr val="black"/>
                </a:solidFill>
              </a:rPr>
              <a:t>Breakfast and awards ceremony for all participates</a:t>
            </a:r>
            <a:r>
              <a:rPr lang="en-US" sz="1100" dirty="0" smtClean="0">
                <a:solidFill>
                  <a:prstClr val="black"/>
                </a:solidFill>
              </a:rPr>
              <a:t>.</a:t>
            </a:r>
            <a:endParaRPr lang="en-US" sz="10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p:txBody>
      </p:sp>
      <p:pic>
        <p:nvPicPr>
          <p:cNvPr id="17" name="Picture 3" descr="Chart_16&amp;More"/>
          <p:cNvPicPr>
            <a:picLocks noChangeAspect="1" noChangeArrowheads="1"/>
          </p:cNvPicPr>
          <p:nvPr/>
        </p:nvPicPr>
        <p:blipFill>
          <a:blip r:embed="rId3" cstate="print"/>
          <a:srcRect/>
          <a:stretch>
            <a:fillRect/>
          </a:stretch>
        </p:blipFill>
        <p:spPr bwMode="auto">
          <a:xfrm>
            <a:off x="4267200" y="6496050"/>
            <a:ext cx="2566987" cy="3028950"/>
          </a:xfrm>
          <a:prstGeom prst="rect">
            <a:avLst/>
          </a:prstGeom>
          <a:noFill/>
          <a:ln w="76200" algn="in">
            <a:solidFill>
              <a:srgbClr val="BBCC30"/>
            </a:solidFill>
            <a:miter lim="800000"/>
            <a:headEnd/>
            <a:tailEnd/>
          </a:ln>
          <a:effectLst/>
        </p:spPr>
      </p:pic>
      <p:sp>
        <p:nvSpPr>
          <p:cNvPr id="9" name="Slide Number Placeholder 8"/>
          <p:cNvSpPr>
            <a:spLocks noGrp="1"/>
          </p:cNvSpPr>
          <p:nvPr>
            <p:ph type="sldNum" sz="quarter" idx="12"/>
          </p:nvPr>
        </p:nvSpPr>
        <p:spPr/>
        <p:txBody>
          <a:bodyPr/>
          <a:lstStyle/>
          <a:p>
            <a:fld id="{9642BAA9-BD71-4D9C-A79B-F40670CE378D}" type="slidenum">
              <a:rPr lang="en-US" smtClean="0"/>
              <a:pPr/>
              <a:t>6</a:t>
            </a:fld>
            <a:endParaRPr lang="en-US" dirty="0"/>
          </a:p>
        </p:txBody>
      </p:sp>
      <p:sp>
        <p:nvSpPr>
          <p:cNvPr id="12" name="Text Box 3"/>
          <p:cNvSpPr txBox="1">
            <a:spLocks noChangeArrowheads="1"/>
          </p:cNvSpPr>
          <p:nvPr/>
        </p:nvSpPr>
        <p:spPr bwMode="auto">
          <a:xfrm>
            <a:off x="4114800" y="457200"/>
            <a:ext cx="3260725" cy="2809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cs typeface="Arial" pitchFamily="34" charset="0"/>
              </a:rPr>
              <a:t>www.milner.com/jumpstart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cs typeface="Arial" pitchFamily="34" charset="0"/>
            </a:endParaRPr>
          </a:p>
        </p:txBody>
      </p:sp>
      <p:sp>
        <p:nvSpPr>
          <p:cNvPr id="15" name="Text Box 5"/>
          <p:cNvSpPr txBox="1">
            <a:spLocks noChangeArrowheads="1"/>
          </p:cNvSpPr>
          <p:nvPr/>
        </p:nvSpPr>
        <p:spPr bwMode="auto">
          <a:xfrm>
            <a:off x="4219305" y="9590315"/>
            <a:ext cx="2743199" cy="373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200"/>
              </a:spcAft>
              <a:buClrTx/>
              <a:buSzTx/>
              <a:buFontTx/>
              <a:buNone/>
              <a:tabLst/>
            </a:pPr>
            <a:r>
              <a:rPr kumimoji="0" lang="en-US" sz="1000" b="0" i="0" u="none" strike="noStrike" cap="none" normalizeH="0" baseline="0" dirty="0" smtClean="0">
                <a:ln>
                  <a:noFill/>
                </a:ln>
                <a:effectLst/>
                <a:cs typeface="Arial" pitchFamily="34" charset="0"/>
              </a:rPr>
              <a:t>Voting</a:t>
            </a:r>
            <a:r>
              <a:rPr kumimoji="0" lang="en-US" sz="1000" b="0" i="0" u="none" strike="noStrike" cap="none" normalizeH="0" dirty="0" smtClean="0">
                <a:ln>
                  <a:noFill/>
                </a:ln>
                <a:effectLst/>
                <a:cs typeface="Arial" pitchFamily="34" charset="0"/>
              </a:rPr>
              <a:t> Results, Final R</a:t>
            </a:r>
            <a:r>
              <a:rPr kumimoji="0" lang="en-US" sz="1000" b="0" i="0" u="none" strike="noStrike" cap="none" normalizeH="0" baseline="0" dirty="0" smtClean="0">
                <a:ln>
                  <a:noFill/>
                </a:ln>
                <a:effectLst/>
                <a:cs typeface="Arial" pitchFamily="34" charset="0"/>
              </a:rPr>
              <a:t>ound</a:t>
            </a:r>
          </a:p>
          <a:p>
            <a:pPr marL="0" marR="0" lvl="0" indent="0" defTabSz="914400" rtl="0" eaLnBrk="1" fontAlgn="base" latinLnBrk="0" hangingPunct="1">
              <a:lnSpc>
                <a:spcPct val="100000"/>
              </a:lnSpc>
              <a:spcBef>
                <a:spcPct val="0"/>
              </a:spcBef>
              <a:spcAft>
                <a:spcPts val="1200"/>
              </a:spcAft>
              <a:buClrTx/>
              <a:buSzTx/>
              <a:buFontTx/>
              <a:buNone/>
              <a:tabLst/>
            </a:pPr>
            <a:endParaRPr kumimoji="0" lang="en-US" sz="1000" b="1" i="0" u="none" strike="noStrike" cap="none" normalizeH="0" baseline="0" dirty="0" smtClean="0">
              <a:ln>
                <a:noFill/>
              </a:ln>
              <a:effectLst/>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effectLst/>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effectLst/>
                <a:cs typeface="Arial" pitchFamily="34" charset="0"/>
              </a:rPr>
              <a:t> </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effectLst/>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effectLst/>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effectLst/>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effectLst/>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_realestate_proposal3"/>
          <p:cNvPicPr/>
          <p:nvPr/>
        </p:nvPicPr>
        <p:blipFill>
          <a:blip r:embed="rId3" cstate="print"/>
          <a:srcRect/>
          <a:stretch>
            <a:fillRect/>
          </a:stretch>
        </p:blipFill>
        <p:spPr bwMode="auto">
          <a:xfrm>
            <a:off x="-134" y="0"/>
            <a:ext cx="7772668" cy="10058400"/>
          </a:xfrm>
          <a:prstGeom prst="rect">
            <a:avLst/>
          </a:prstGeom>
          <a:noFill/>
          <a:ln w="9525">
            <a:noFill/>
            <a:miter lim="800000"/>
            <a:headEnd/>
            <a:tailEnd/>
          </a:ln>
        </p:spPr>
      </p:pic>
      <p:sp>
        <p:nvSpPr>
          <p:cNvPr id="3074" name="Text Box 2"/>
          <p:cNvSpPr txBox="1">
            <a:spLocks noChangeArrowheads="1"/>
          </p:cNvSpPr>
          <p:nvPr/>
        </p:nvSpPr>
        <p:spPr bwMode="auto">
          <a:xfrm>
            <a:off x="685800" y="1371600"/>
            <a:ext cx="6400800" cy="27098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2000" b="1" i="0" u="none" strike="noStrike" cap="none" normalizeH="0" baseline="0" dirty="0" smtClean="0">
                <a:ln>
                  <a:noFill/>
                </a:ln>
                <a:solidFill>
                  <a:srgbClr val="FFFFFF"/>
                </a:solidFill>
                <a:effectLst/>
                <a:latin typeface="Arial" pitchFamily="34" charset="0"/>
                <a:cs typeface="Arial" pitchFamily="34" charset="0"/>
              </a:rPr>
              <a:t>VISABILITY</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Keeping it Simple.</a:t>
            </a:r>
          </a:p>
          <a:p>
            <a:pPr fontAlgn="base">
              <a:spcBef>
                <a:spcPct val="0"/>
              </a:spcBef>
              <a:spcAft>
                <a:spcPts val="600"/>
              </a:spcAft>
            </a:pPr>
            <a:r>
              <a:rPr lang="en-US" sz="1200" dirty="0" smtClean="0">
                <a:solidFill>
                  <a:schemeClr val="bg1"/>
                </a:solidFill>
              </a:rPr>
              <a:t>A significant increase in website visits and social media pages (</a:t>
            </a:r>
            <a:r>
              <a:rPr lang="en-US" sz="1200" dirty="0" err="1" smtClean="0">
                <a:solidFill>
                  <a:schemeClr val="bg1"/>
                </a:solidFill>
              </a:rPr>
              <a:t>Facebook</a:t>
            </a:r>
            <a:r>
              <a:rPr lang="en-US" sz="1200" dirty="0" smtClean="0">
                <a:solidFill>
                  <a:schemeClr val="bg1"/>
                </a:solidFill>
              </a:rPr>
              <a:t>, Twitter and YouTube) proved our visibility and reach were successful.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FF"/>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939598"/>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p:txBody>
      </p:sp>
      <p:sp>
        <p:nvSpPr>
          <p:cNvPr id="7" name="Slide Number Placeholder 6"/>
          <p:cNvSpPr>
            <a:spLocks noGrp="1"/>
          </p:cNvSpPr>
          <p:nvPr>
            <p:ph type="sldNum" sz="quarter" idx="12"/>
          </p:nvPr>
        </p:nvSpPr>
        <p:spPr/>
        <p:txBody>
          <a:bodyPr/>
          <a:lstStyle/>
          <a:p>
            <a:fld id="{9642BAA9-BD71-4D9C-A79B-F40670CE378D}" type="slidenum">
              <a:rPr lang="en-US" smtClean="0"/>
              <a:pPr/>
              <a:t>7</a:t>
            </a:fld>
            <a:endParaRPr lang="en-US" dirty="0"/>
          </a:p>
        </p:txBody>
      </p:sp>
      <p:sp>
        <p:nvSpPr>
          <p:cNvPr id="10" name="Text Box 3"/>
          <p:cNvSpPr txBox="1">
            <a:spLocks noChangeArrowheads="1"/>
          </p:cNvSpPr>
          <p:nvPr/>
        </p:nvSpPr>
        <p:spPr bwMode="auto">
          <a:xfrm>
            <a:off x="4114800" y="457200"/>
            <a:ext cx="3260725" cy="2809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lumMod val="65000"/>
                    <a:lumOff val="35000"/>
                  </a:schemeClr>
                </a:solidFill>
                <a:effectLst/>
                <a:cs typeface="Arial" pitchFamily="34" charset="0"/>
              </a:rPr>
              <a:t>www.milner.com/jumpstart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lumMod val="65000"/>
                  <a:lumOff val="35000"/>
                </a:schemeClr>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lumMod val="65000"/>
                  <a:lumOff val="35000"/>
                </a:schemeClr>
              </a:solidFill>
              <a:effectLst/>
              <a:cs typeface="Arial" pitchFamily="34" charset="0"/>
            </a:endParaRPr>
          </a:p>
        </p:txBody>
      </p:sp>
      <p:sp>
        <p:nvSpPr>
          <p:cNvPr id="9" name="Rounded Rectangle 8"/>
          <p:cNvSpPr/>
          <p:nvPr/>
        </p:nvSpPr>
        <p:spPr>
          <a:xfrm>
            <a:off x="1062444" y="6246222"/>
            <a:ext cx="1066800" cy="1295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 name="Rounded Rectangle 10"/>
          <p:cNvSpPr/>
          <p:nvPr/>
        </p:nvSpPr>
        <p:spPr>
          <a:xfrm>
            <a:off x="2194559" y="4343400"/>
            <a:ext cx="1143000" cy="3200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2" name="TextBox 11"/>
          <p:cNvSpPr txBox="1"/>
          <p:nvPr/>
        </p:nvSpPr>
        <p:spPr>
          <a:xfrm>
            <a:off x="1110340" y="6360216"/>
            <a:ext cx="918756" cy="369332"/>
          </a:xfrm>
          <a:prstGeom prst="rect">
            <a:avLst/>
          </a:prstGeom>
          <a:noFill/>
        </p:spPr>
        <p:txBody>
          <a:bodyPr wrap="square" rtlCol="0">
            <a:spAutoFit/>
          </a:bodyPr>
          <a:lstStyle/>
          <a:p>
            <a:pPr algn="ctr"/>
            <a:r>
              <a:rPr lang="en-US" b="1" dirty="0" smtClean="0"/>
              <a:t>8,349</a:t>
            </a:r>
            <a:endParaRPr lang="en-US" b="1" dirty="0"/>
          </a:p>
        </p:txBody>
      </p:sp>
      <p:sp>
        <p:nvSpPr>
          <p:cNvPr id="13" name="TextBox 12"/>
          <p:cNvSpPr txBox="1"/>
          <p:nvPr/>
        </p:nvSpPr>
        <p:spPr>
          <a:xfrm>
            <a:off x="2299063" y="4648200"/>
            <a:ext cx="918756" cy="369332"/>
          </a:xfrm>
          <a:prstGeom prst="rect">
            <a:avLst/>
          </a:prstGeom>
          <a:noFill/>
        </p:spPr>
        <p:txBody>
          <a:bodyPr wrap="square" rtlCol="0">
            <a:spAutoFit/>
          </a:bodyPr>
          <a:lstStyle/>
          <a:p>
            <a:pPr algn="ctr"/>
            <a:r>
              <a:rPr lang="en-US" b="1" dirty="0" smtClean="0"/>
              <a:t>19,201</a:t>
            </a:r>
            <a:endParaRPr lang="en-US" b="1" dirty="0"/>
          </a:p>
        </p:txBody>
      </p:sp>
      <p:cxnSp>
        <p:nvCxnSpPr>
          <p:cNvPr id="14" name="Elbow Connector 13"/>
          <p:cNvCxnSpPr>
            <a:stCxn id="15" idx="2"/>
            <a:endCxn id="9" idx="0"/>
          </p:cNvCxnSpPr>
          <p:nvPr/>
        </p:nvCxnSpPr>
        <p:spPr>
          <a:xfrm rot="16200000" flipH="1">
            <a:off x="1102484" y="5752861"/>
            <a:ext cx="567621" cy="419100"/>
          </a:xfrm>
          <a:prstGeom prst="bentConnector3">
            <a:avLst>
              <a:gd name="adj1" fmla="val 50000"/>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15" name="TextBox 14"/>
          <p:cNvSpPr txBox="1"/>
          <p:nvPr/>
        </p:nvSpPr>
        <p:spPr>
          <a:xfrm>
            <a:off x="452844" y="4939937"/>
            <a:ext cx="1447800" cy="738664"/>
          </a:xfrm>
          <a:prstGeom prst="rect">
            <a:avLst/>
          </a:prstGeom>
          <a:noFill/>
        </p:spPr>
        <p:txBody>
          <a:bodyPr wrap="square" rtlCol="0">
            <a:spAutoFit/>
          </a:bodyPr>
          <a:lstStyle/>
          <a:p>
            <a:pPr algn="ctr"/>
            <a:r>
              <a:rPr lang="en-US" sz="1400" dirty="0" smtClean="0">
                <a:solidFill>
                  <a:schemeClr val="bg1"/>
                </a:solidFill>
              </a:rPr>
              <a:t>Average visits to </a:t>
            </a:r>
            <a:r>
              <a:rPr lang="en-US" sz="1400" b="1" dirty="0" smtClean="0">
                <a:solidFill>
                  <a:schemeClr val="bg1"/>
                </a:solidFill>
              </a:rPr>
              <a:t>Milner.com</a:t>
            </a:r>
            <a:r>
              <a:rPr lang="en-US" sz="1400" dirty="0" smtClean="0">
                <a:solidFill>
                  <a:schemeClr val="bg1"/>
                </a:solidFill>
              </a:rPr>
              <a:t> prior to contest.</a:t>
            </a:r>
            <a:endParaRPr lang="en-US" sz="1400" dirty="0">
              <a:solidFill>
                <a:schemeClr val="bg1"/>
              </a:solidFill>
            </a:endParaRPr>
          </a:p>
        </p:txBody>
      </p:sp>
      <p:cxnSp>
        <p:nvCxnSpPr>
          <p:cNvPr id="16" name="Elbow Connector 15"/>
          <p:cNvCxnSpPr>
            <a:stCxn id="17" idx="2"/>
            <a:endCxn id="11" idx="0"/>
          </p:cNvCxnSpPr>
          <p:nvPr/>
        </p:nvCxnSpPr>
        <p:spPr>
          <a:xfrm rot="16200000" flipH="1">
            <a:off x="2256370" y="3833711"/>
            <a:ext cx="632936" cy="386442"/>
          </a:xfrm>
          <a:prstGeom prst="bentConnector3">
            <a:avLst>
              <a:gd name="adj1" fmla="val 50000"/>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17" name="TextBox 16"/>
          <p:cNvSpPr txBox="1"/>
          <p:nvPr/>
        </p:nvSpPr>
        <p:spPr>
          <a:xfrm>
            <a:off x="1584959" y="2971800"/>
            <a:ext cx="1589315" cy="738664"/>
          </a:xfrm>
          <a:prstGeom prst="rect">
            <a:avLst/>
          </a:prstGeom>
          <a:noFill/>
        </p:spPr>
        <p:txBody>
          <a:bodyPr wrap="square" rtlCol="0">
            <a:spAutoFit/>
          </a:bodyPr>
          <a:lstStyle/>
          <a:p>
            <a:pPr algn="ctr"/>
            <a:r>
              <a:rPr lang="en-US" sz="1400" dirty="0" smtClean="0">
                <a:solidFill>
                  <a:schemeClr val="bg1"/>
                </a:solidFill>
              </a:rPr>
              <a:t>Average visits to </a:t>
            </a:r>
            <a:r>
              <a:rPr lang="en-US" sz="1400" b="1" dirty="0" smtClean="0">
                <a:solidFill>
                  <a:schemeClr val="bg1"/>
                </a:solidFill>
              </a:rPr>
              <a:t>Milner.com</a:t>
            </a:r>
            <a:r>
              <a:rPr lang="en-US" sz="1400" dirty="0" smtClean="0">
                <a:solidFill>
                  <a:schemeClr val="bg1"/>
                </a:solidFill>
              </a:rPr>
              <a:t> during voting rounds.</a:t>
            </a:r>
            <a:endParaRPr lang="en-US" sz="1400" dirty="0">
              <a:solidFill>
                <a:schemeClr val="bg1"/>
              </a:solidFill>
            </a:endParaRPr>
          </a:p>
        </p:txBody>
      </p:sp>
      <p:sp>
        <p:nvSpPr>
          <p:cNvPr id="18" name="Rounded Rectangle 17"/>
          <p:cNvSpPr/>
          <p:nvPr/>
        </p:nvSpPr>
        <p:spPr>
          <a:xfrm>
            <a:off x="4837611" y="2819400"/>
            <a:ext cx="2514600" cy="3429000"/>
          </a:xfrm>
          <a:prstGeom prst="roundRect">
            <a:avLst/>
          </a:prstGeom>
          <a:ln w="76200">
            <a:solidFill>
              <a:srgbClr val="BBCC3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TextBox 18"/>
          <p:cNvSpPr txBox="1"/>
          <p:nvPr/>
        </p:nvSpPr>
        <p:spPr>
          <a:xfrm>
            <a:off x="4937758" y="3111137"/>
            <a:ext cx="2325189" cy="2862322"/>
          </a:xfrm>
          <a:prstGeom prst="rect">
            <a:avLst/>
          </a:prstGeom>
          <a:noFill/>
        </p:spPr>
        <p:txBody>
          <a:bodyPr wrap="square" rtlCol="0">
            <a:spAutoFit/>
          </a:bodyPr>
          <a:lstStyle/>
          <a:p>
            <a:pPr lvl="0"/>
            <a:r>
              <a:rPr lang="en-US" sz="1200" dirty="0" smtClean="0">
                <a:latin typeface="Calibri" pitchFamily="34" charset="0"/>
                <a:cs typeface="Arial" pitchFamily="34" charset="0"/>
              </a:rPr>
              <a:t>“Not only are we going to get technology help, the JumpStart contest also really levered our fundraising arms. </a:t>
            </a:r>
            <a:r>
              <a:rPr lang="en-US" sz="1200" b="1" dirty="0" smtClean="0">
                <a:latin typeface="Calibri" pitchFamily="34" charset="0"/>
                <a:cs typeface="Arial" pitchFamily="34" charset="0"/>
              </a:rPr>
              <a:t>We received around 1,000 new Facebook “likes” during the campaign. </a:t>
            </a:r>
            <a:r>
              <a:rPr lang="en-US" sz="1200" dirty="0" smtClean="0">
                <a:latin typeface="Calibri" pitchFamily="34" charset="0"/>
                <a:cs typeface="Arial" pitchFamily="34" charset="0"/>
              </a:rPr>
              <a:t>We have also been all over Twitter and have new people signing up for our e-newsletter every day. It has been amazing because it has really helped us get our name out there, including us having a record week with adoptions.” </a:t>
            </a:r>
            <a:br>
              <a:rPr lang="en-US" sz="1200" dirty="0" smtClean="0">
                <a:latin typeface="Calibri" pitchFamily="34" charset="0"/>
                <a:cs typeface="Arial" pitchFamily="34" charset="0"/>
              </a:rPr>
            </a:br>
            <a:r>
              <a:rPr lang="en-US" sz="1200" b="1" dirty="0" smtClean="0">
                <a:latin typeface="Calibri" pitchFamily="34" charset="0"/>
                <a:cs typeface="Arial" pitchFamily="34" charset="0"/>
              </a:rPr>
              <a:t>– Grace Murphy,</a:t>
            </a:r>
            <a:br>
              <a:rPr lang="en-US" sz="1200" b="1" dirty="0" smtClean="0">
                <a:latin typeface="Calibri" pitchFamily="34" charset="0"/>
                <a:cs typeface="Arial" pitchFamily="34" charset="0"/>
              </a:rPr>
            </a:br>
            <a:r>
              <a:rPr lang="en-US" sz="1200" b="1" dirty="0" smtClean="0">
                <a:latin typeface="Calibri" pitchFamily="34" charset="0"/>
                <a:cs typeface="Arial" pitchFamily="34" charset="0"/>
              </a:rPr>
              <a:t>    Atlanta Pet Rescue &amp; Adoption</a:t>
            </a:r>
            <a:endParaRPr lang="en-US" sz="1200" dirty="0"/>
          </a:p>
        </p:txBody>
      </p:sp>
      <p:sp>
        <p:nvSpPr>
          <p:cNvPr id="21" name="TextBox 20"/>
          <p:cNvSpPr txBox="1"/>
          <p:nvPr/>
        </p:nvSpPr>
        <p:spPr>
          <a:xfrm>
            <a:off x="3886200" y="6824008"/>
            <a:ext cx="3200400" cy="1938992"/>
          </a:xfrm>
          <a:prstGeom prst="rect">
            <a:avLst/>
          </a:prstGeom>
          <a:noFill/>
        </p:spPr>
        <p:txBody>
          <a:bodyPr wrap="square" rtlCol="0">
            <a:spAutoFit/>
          </a:bodyPr>
          <a:lstStyle/>
          <a:p>
            <a:pPr lvl="0"/>
            <a:r>
              <a:rPr lang="en-US" sz="1200" dirty="0" smtClean="0">
                <a:solidFill>
                  <a:schemeClr val="bg1"/>
                </a:solidFill>
                <a:latin typeface="Calibri" pitchFamily="34" charset="0"/>
                <a:cs typeface="Arial" pitchFamily="34" charset="0"/>
              </a:rPr>
              <a:t>“This program has helped us with our Facebook profile, which has been our main marketing tool since the beginning. Our normal average reach before this program, we were hitting maybe 3,000 people. </a:t>
            </a:r>
            <a:r>
              <a:rPr lang="en-US" sz="1200" b="1" dirty="0" smtClean="0">
                <a:solidFill>
                  <a:schemeClr val="bg1"/>
                </a:solidFill>
                <a:latin typeface="Calibri" pitchFamily="34" charset="0"/>
                <a:cs typeface="Arial" pitchFamily="34" charset="0"/>
              </a:rPr>
              <a:t>During the peak of the voting phases, we were reaching almost 40,000 people</a:t>
            </a:r>
            <a:r>
              <a:rPr lang="en-US" sz="1200" dirty="0" smtClean="0">
                <a:solidFill>
                  <a:schemeClr val="bg1"/>
                </a:solidFill>
                <a:latin typeface="Calibri" pitchFamily="34" charset="0"/>
                <a:cs typeface="Arial" pitchFamily="34" charset="0"/>
              </a:rPr>
              <a:t>.” </a:t>
            </a:r>
            <a:br>
              <a:rPr lang="en-US" sz="1200" dirty="0" smtClean="0">
                <a:solidFill>
                  <a:schemeClr val="bg1"/>
                </a:solidFill>
                <a:latin typeface="Calibri" pitchFamily="34" charset="0"/>
                <a:cs typeface="Arial" pitchFamily="34" charset="0"/>
              </a:rPr>
            </a:br>
            <a:r>
              <a:rPr lang="en-US" sz="1200" b="1" dirty="0" smtClean="0">
                <a:solidFill>
                  <a:schemeClr val="bg1"/>
                </a:solidFill>
                <a:latin typeface="Calibri" pitchFamily="34" charset="0"/>
                <a:cs typeface="Arial" pitchFamily="34" charset="0"/>
              </a:rPr>
              <a:t>– Toby Tobias</a:t>
            </a:r>
            <a:br>
              <a:rPr lang="en-US" sz="1200" b="1" dirty="0" smtClean="0">
                <a:solidFill>
                  <a:schemeClr val="bg1"/>
                </a:solidFill>
                <a:latin typeface="Calibri" pitchFamily="34" charset="0"/>
                <a:cs typeface="Arial" pitchFamily="34" charset="0"/>
              </a:rPr>
            </a:br>
            <a:r>
              <a:rPr lang="en-US" sz="1200" b="1" dirty="0" err="1" smtClean="0">
                <a:solidFill>
                  <a:schemeClr val="bg1"/>
                </a:solidFill>
                <a:latin typeface="Calibri" pitchFamily="34" charset="0"/>
                <a:cs typeface="Arial" pitchFamily="34" charset="0"/>
              </a:rPr>
              <a:t>SecondLife</a:t>
            </a:r>
            <a:r>
              <a:rPr lang="en-US" sz="1200" b="1" dirty="0" smtClean="0">
                <a:solidFill>
                  <a:schemeClr val="bg1"/>
                </a:solidFill>
                <a:latin typeface="Calibri" pitchFamily="34" charset="0"/>
                <a:cs typeface="Arial" pitchFamily="34" charset="0"/>
              </a:rPr>
              <a:t> Thrift Store</a:t>
            </a:r>
          </a:p>
          <a:p>
            <a:endParaRPr lang="en-US" sz="1200" dirty="0">
              <a:solidFill>
                <a:schemeClr val="bg1"/>
              </a:solidFill>
            </a:endParaRPr>
          </a:p>
        </p:txBody>
      </p:sp>
      <p:sp>
        <p:nvSpPr>
          <p:cNvPr id="25" name="Left Brace 24"/>
          <p:cNvSpPr/>
          <p:nvPr/>
        </p:nvSpPr>
        <p:spPr>
          <a:xfrm>
            <a:off x="3622767" y="6742611"/>
            <a:ext cx="457200" cy="1931126"/>
          </a:xfrm>
          <a:prstGeom prst="leftBrace">
            <a:avLst/>
          </a:prstGeom>
          <a:ln w="38100">
            <a:solidFill>
              <a:srgbClr val="BBCC3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p:nvPr/>
        </p:nvCxnSpPr>
        <p:spPr>
          <a:xfrm>
            <a:off x="7086600" y="6807926"/>
            <a:ext cx="0" cy="1828800"/>
          </a:xfrm>
          <a:prstGeom prst="line">
            <a:avLst/>
          </a:prstGeom>
          <a:ln w="76200">
            <a:solidFill>
              <a:srgbClr val="BBCC3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ern_Real_Estate_Proposal"/>
          <p:cNvPicPr/>
          <p:nvPr/>
        </p:nvPicPr>
        <p:blipFill>
          <a:blip r:embed="rId2" cstate="print"/>
          <a:srcRect/>
          <a:stretch>
            <a:fillRect/>
          </a:stretch>
        </p:blipFill>
        <p:spPr bwMode="auto">
          <a:xfrm>
            <a:off x="0" y="-12879"/>
            <a:ext cx="7772669" cy="10071279"/>
          </a:xfrm>
          <a:prstGeom prst="rect">
            <a:avLst/>
          </a:prstGeom>
          <a:noFill/>
          <a:ln w="9525">
            <a:noFill/>
            <a:miter lim="800000"/>
            <a:headEnd/>
            <a:tailEnd/>
          </a:ln>
        </p:spPr>
      </p:pic>
      <p:sp>
        <p:nvSpPr>
          <p:cNvPr id="5122" name="Text Box 2"/>
          <p:cNvSpPr txBox="1">
            <a:spLocks noChangeArrowheads="1"/>
          </p:cNvSpPr>
          <p:nvPr/>
        </p:nvSpPr>
        <p:spPr bwMode="auto">
          <a:xfrm>
            <a:off x="673100" y="1372039"/>
            <a:ext cx="6400800" cy="39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rgbClr val="BBCC30"/>
                </a:solidFill>
                <a:effectLst/>
                <a:latin typeface="Arial" pitchFamily="34" charset="0"/>
                <a:cs typeface="Arial" pitchFamily="34" charset="0"/>
              </a:rPr>
              <a:t>SPONSORS</a:t>
            </a:r>
            <a:r>
              <a:rPr kumimoji="0" lang="en-US" sz="2000" b="1" i="0" u="none" strike="noStrike" cap="none" normalizeH="0" dirty="0" smtClean="0">
                <a:ln>
                  <a:noFill/>
                </a:ln>
                <a:solidFill>
                  <a:srgbClr val="BBCC30"/>
                </a:solidFill>
                <a:effectLst/>
                <a:latin typeface="Arial" pitchFamily="34" charset="0"/>
                <a:cs typeface="Arial" pitchFamily="34" charset="0"/>
              </a:rPr>
              <a:t> / PARTNERS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3"/>
          <p:cNvSpPr txBox="1">
            <a:spLocks noChangeArrowheads="1"/>
          </p:cNvSpPr>
          <p:nvPr/>
        </p:nvSpPr>
        <p:spPr bwMode="auto">
          <a:xfrm>
            <a:off x="914400" y="1979022"/>
            <a:ext cx="4495800" cy="59097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500" b="1" i="0" u="none" strike="noStrike" cap="none" normalizeH="0" baseline="0" dirty="0" smtClean="0">
                <a:ln>
                  <a:noFill/>
                </a:ln>
                <a:solidFill>
                  <a:srgbClr val="939598"/>
                </a:solidFill>
                <a:effectLst/>
                <a:latin typeface="Arial" pitchFamily="34" charset="0"/>
                <a:cs typeface="Arial" pitchFamily="34" charset="0"/>
              </a:rPr>
              <a:t>Support your community.</a:t>
            </a:r>
          </a:p>
          <a:p>
            <a:pPr lvl="0" fontAlgn="base">
              <a:spcBef>
                <a:spcPct val="0"/>
              </a:spcBef>
              <a:spcAft>
                <a:spcPts val="700"/>
              </a:spcAft>
            </a:pPr>
            <a:r>
              <a:rPr lang="en-US" sz="1200" dirty="0" smtClean="0">
                <a:latin typeface="Calibri" pitchFamily="34" charset="0"/>
                <a:cs typeface="Arial" pitchFamily="34" charset="0"/>
              </a:rPr>
              <a:t>Milner is looking for a select number of community </a:t>
            </a:r>
            <a:br>
              <a:rPr lang="en-US" sz="1200" dirty="0" smtClean="0">
                <a:latin typeface="Calibri" pitchFamily="34" charset="0"/>
                <a:cs typeface="Arial" pitchFamily="34" charset="0"/>
              </a:rPr>
            </a:br>
            <a:r>
              <a:rPr lang="en-US" sz="1200" dirty="0" smtClean="0">
                <a:latin typeface="Calibri" pitchFamily="34" charset="0"/>
                <a:cs typeface="Arial" pitchFamily="34" charset="0"/>
              </a:rPr>
              <a:t>partners and sponsors.</a:t>
            </a:r>
            <a:br>
              <a:rPr lang="en-US" sz="1200" dirty="0" smtClean="0">
                <a:latin typeface="Calibri" pitchFamily="34" charset="0"/>
                <a:cs typeface="Arial" pitchFamily="34" charset="0"/>
              </a:rPr>
            </a:br>
            <a:endParaRPr lang="en-US" sz="1200" dirty="0" smtClean="0">
              <a:latin typeface="Calibri" pitchFamily="34" charset="0"/>
              <a:cs typeface="Arial" pitchFamily="34" charset="0"/>
            </a:endParaRPr>
          </a:p>
          <a:p>
            <a:pPr lvl="0" fontAlgn="base">
              <a:spcBef>
                <a:spcPct val="0"/>
              </a:spcBef>
              <a:spcAft>
                <a:spcPts val="700"/>
              </a:spcAft>
            </a:pPr>
            <a:r>
              <a:rPr lang="en-US" sz="1400" b="1" dirty="0" smtClean="0">
                <a:solidFill>
                  <a:schemeClr val="accent6">
                    <a:lumMod val="75000"/>
                  </a:schemeClr>
                </a:solidFill>
                <a:latin typeface="Arial" pitchFamily="34" charset="0"/>
                <a:cs typeface="Arial" pitchFamily="34" charset="0"/>
              </a:rPr>
              <a:t>Exclusive Sponsorships</a:t>
            </a:r>
            <a:br>
              <a:rPr lang="en-US" sz="1400" b="1" dirty="0" smtClean="0">
                <a:solidFill>
                  <a:schemeClr val="accent6">
                    <a:lumMod val="75000"/>
                  </a:schemeClr>
                </a:solidFill>
                <a:latin typeface="Arial" pitchFamily="34" charset="0"/>
                <a:cs typeface="Arial" pitchFamily="34" charset="0"/>
              </a:rPr>
            </a:br>
            <a:r>
              <a:rPr lang="en-US" sz="1400" b="1" dirty="0" smtClean="0">
                <a:solidFill>
                  <a:schemeClr val="accent6">
                    <a:lumMod val="75000"/>
                  </a:schemeClr>
                </a:solidFill>
                <a:latin typeface="Arial" pitchFamily="34" charset="0"/>
                <a:cs typeface="Arial" pitchFamily="34" charset="0"/>
              </a:rPr>
              <a:t/>
            </a:r>
            <a:br>
              <a:rPr lang="en-US" sz="1400" b="1" dirty="0" smtClean="0">
                <a:solidFill>
                  <a:schemeClr val="accent6">
                    <a:lumMod val="75000"/>
                  </a:schemeClr>
                </a:solidFill>
                <a:latin typeface="Arial" pitchFamily="34" charset="0"/>
                <a:cs typeface="Arial" pitchFamily="34" charset="0"/>
              </a:rPr>
            </a:br>
            <a:r>
              <a:rPr lang="en-US" sz="1400" b="1" dirty="0" smtClean="0">
                <a:solidFill>
                  <a:schemeClr val="tx1">
                    <a:lumMod val="65000"/>
                    <a:lumOff val="35000"/>
                  </a:schemeClr>
                </a:solidFill>
                <a:cs typeface="Arial" pitchFamily="34" charset="0"/>
              </a:rPr>
              <a:t>Breakfast Sponsor – 2 available ($1,500)</a:t>
            </a:r>
          </a:p>
          <a:p>
            <a:pPr marL="234950" lvl="0" indent="-117475" fontAlgn="base">
              <a:spcBef>
                <a:spcPct val="0"/>
              </a:spcBef>
              <a:buClr>
                <a:srgbClr val="BBCC30"/>
              </a:buClr>
              <a:buFont typeface="Wingdings" pitchFamily="2" charset="2"/>
              <a:buChar char="§"/>
            </a:pPr>
            <a:r>
              <a:rPr lang="en-US" sz="1200" dirty="0" smtClean="0">
                <a:cs typeface="Arial" pitchFamily="34" charset="0"/>
              </a:rPr>
              <a:t>Your company logo on the JumpStart voting webpage</a:t>
            </a:r>
          </a:p>
          <a:p>
            <a:pPr marL="234950" indent="-117475" fontAlgn="base">
              <a:spcBef>
                <a:spcPct val="0"/>
              </a:spcBef>
              <a:buClr>
                <a:srgbClr val="BBCC30"/>
              </a:buClr>
              <a:buFont typeface="Wingdings" pitchFamily="2" charset="2"/>
              <a:buChar char="§"/>
            </a:pPr>
            <a:r>
              <a:rPr lang="en-US" sz="1200" dirty="0" smtClean="0">
                <a:cs typeface="Arial" pitchFamily="34" charset="0"/>
              </a:rPr>
              <a:t>Reciprocal website links</a:t>
            </a:r>
          </a:p>
          <a:p>
            <a:pPr marL="234950" lvl="0" indent="-117475" fontAlgn="base">
              <a:spcBef>
                <a:spcPct val="0"/>
              </a:spcBef>
              <a:buClr>
                <a:srgbClr val="BBCC30"/>
              </a:buClr>
              <a:buFont typeface="Wingdings" pitchFamily="2" charset="2"/>
              <a:buChar char="§"/>
            </a:pPr>
            <a:r>
              <a:rPr lang="en-US" sz="1200" dirty="0" smtClean="0">
                <a:cs typeface="Arial" pitchFamily="34" charset="0"/>
              </a:rPr>
              <a:t>Logo on all award ceremony signage</a:t>
            </a:r>
          </a:p>
          <a:p>
            <a:pPr marL="234950" lvl="0" indent="-117475" fontAlgn="base">
              <a:spcBef>
                <a:spcPct val="0"/>
              </a:spcBef>
              <a:buClr>
                <a:srgbClr val="BBCC30"/>
              </a:buClr>
              <a:buFont typeface="Wingdings" pitchFamily="2" charset="2"/>
              <a:buChar char="§"/>
            </a:pPr>
            <a:r>
              <a:rPr lang="en-US" sz="1200" dirty="0" smtClean="0">
                <a:cs typeface="Arial" pitchFamily="34" charset="0"/>
              </a:rPr>
              <a:t>3-minute recognition speech at award ceremony</a:t>
            </a:r>
          </a:p>
          <a:p>
            <a:pPr marL="234950" lvl="0" indent="-117475" fontAlgn="base">
              <a:spcBef>
                <a:spcPct val="0"/>
              </a:spcBef>
              <a:buClr>
                <a:srgbClr val="BBCC30"/>
              </a:buClr>
              <a:buFont typeface="Wingdings" pitchFamily="2" charset="2"/>
              <a:buChar char="§"/>
            </a:pPr>
            <a:r>
              <a:rPr lang="en-US" sz="1200" dirty="0" smtClean="0">
                <a:cs typeface="Arial" pitchFamily="34" charset="0"/>
              </a:rPr>
              <a:t>Logo or name recognition in video credits</a:t>
            </a:r>
            <a:br>
              <a:rPr lang="en-US" sz="1200" dirty="0" smtClean="0">
                <a:cs typeface="Arial" pitchFamily="34" charset="0"/>
              </a:rPr>
            </a:br>
            <a:endParaRPr lang="en-US" sz="1200" dirty="0" smtClean="0">
              <a:cs typeface="Arial" pitchFamily="34" charset="0"/>
            </a:endParaRPr>
          </a:p>
          <a:p>
            <a:pPr lvl="0" fontAlgn="base">
              <a:spcBef>
                <a:spcPct val="0"/>
              </a:spcBef>
              <a:spcAft>
                <a:spcPts val="700"/>
              </a:spcAft>
            </a:pPr>
            <a:r>
              <a:rPr lang="en-US" sz="1400" b="1" dirty="0" smtClean="0">
                <a:solidFill>
                  <a:schemeClr val="tx1">
                    <a:lumMod val="65000"/>
                    <a:lumOff val="35000"/>
                  </a:schemeClr>
                </a:solidFill>
                <a:cs typeface="Arial" pitchFamily="34" charset="0"/>
              </a:rPr>
              <a:t>Awards Sponsor – 1 available ($1,000)</a:t>
            </a:r>
          </a:p>
          <a:p>
            <a:pPr marL="234950" lvl="0" indent="-117475" fontAlgn="base">
              <a:spcBef>
                <a:spcPct val="0"/>
              </a:spcBef>
              <a:buClr>
                <a:srgbClr val="BBCC30"/>
              </a:buClr>
              <a:buFont typeface="Wingdings" pitchFamily="2" charset="2"/>
              <a:buChar char="§"/>
            </a:pPr>
            <a:r>
              <a:rPr lang="en-US" sz="1200" dirty="0" smtClean="0">
                <a:cs typeface="Arial" pitchFamily="34" charset="0"/>
              </a:rPr>
              <a:t>Your company logo on the JumpStart voting webpage</a:t>
            </a:r>
          </a:p>
          <a:p>
            <a:pPr marL="234950" indent="-117475" fontAlgn="base">
              <a:spcBef>
                <a:spcPct val="0"/>
              </a:spcBef>
              <a:buClr>
                <a:srgbClr val="BBCC30"/>
              </a:buClr>
              <a:buFont typeface="Wingdings" pitchFamily="2" charset="2"/>
              <a:buChar char="§"/>
            </a:pPr>
            <a:r>
              <a:rPr lang="en-US" sz="1200" dirty="0" smtClean="0">
                <a:cs typeface="Arial" pitchFamily="34" charset="0"/>
              </a:rPr>
              <a:t>Reciprocal website links</a:t>
            </a:r>
          </a:p>
          <a:p>
            <a:pPr marL="234950" lvl="0" indent="-117475" fontAlgn="base">
              <a:spcBef>
                <a:spcPct val="0"/>
              </a:spcBef>
              <a:buClr>
                <a:srgbClr val="BBCC30"/>
              </a:buClr>
              <a:buFont typeface="Wingdings" pitchFamily="2" charset="2"/>
              <a:buChar char="§"/>
            </a:pPr>
            <a:r>
              <a:rPr lang="en-US" sz="1200" dirty="0" smtClean="0">
                <a:cs typeface="Arial" pitchFamily="34" charset="0"/>
              </a:rPr>
              <a:t>Logo on all award ceremony signage</a:t>
            </a:r>
          </a:p>
          <a:p>
            <a:pPr marL="234950" lvl="0" indent="-117475" fontAlgn="base">
              <a:spcBef>
                <a:spcPct val="0"/>
              </a:spcBef>
              <a:buClr>
                <a:srgbClr val="BBCC30"/>
              </a:buClr>
              <a:buFont typeface="Wingdings" pitchFamily="2" charset="2"/>
              <a:buChar char="§"/>
            </a:pPr>
            <a:r>
              <a:rPr lang="en-US" sz="1200" dirty="0" smtClean="0">
                <a:cs typeface="Arial" pitchFamily="34" charset="0"/>
              </a:rPr>
              <a:t>3-minute recognition speech at award ceremony</a:t>
            </a:r>
          </a:p>
          <a:p>
            <a:pPr marL="234950" lvl="0" indent="-117475" fontAlgn="base">
              <a:spcBef>
                <a:spcPct val="0"/>
              </a:spcBef>
              <a:buClr>
                <a:srgbClr val="BBCC30"/>
              </a:buClr>
              <a:buFont typeface="Wingdings" pitchFamily="2" charset="2"/>
              <a:buChar char="§"/>
            </a:pPr>
            <a:r>
              <a:rPr lang="en-US" sz="1200" dirty="0" smtClean="0">
                <a:cs typeface="Arial" pitchFamily="34" charset="0"/>
              </a:rPr>
              <a:t>Logo or name recognition in video credits</a:t>
            </a:r>
            <a:br>
              <a:rPr lang="en-US" sz="1200" dirty="0" smtClean="0">
                <a:cs typeface="Arial" pitchFamily="34" charset="0"/>
              </a:rPr>
            </a:br>
            <a:endParaRPr lang="en-US" sz="1200" dirty="0" smtClean="0">
              <a:cs typeface="Arial" pitchFamily="34" charset="0"/>
            </a:endParaRPr>
          </a:p>
          <a:p>
            <a:pPr fontAlgn="base">
              <a:spcBef>
                <a:spcPct val="0"/>
              </a:spcBef>
              <a:spcAft>
                <a:spcPts val="700"/>
              </a:spcAft>
            </a:pPr>
            <a:r>
              <a:rPr lang="en-US" sz="1400" b="1" dirty="0" smtClean="0">
                <a:solidFill>
                  <a:schemeClr val="tx1">
                    <a:lumMod val="65000"/>
                    <a:lumOff val="35000"/>
                  </a:schemeClr>
                </a:solidFill>
                <a:cs typeface="Arial" pitchFamily="34" charset="0"/>
              </a:rPr>
              <a:t>Create Your Own Sponsorship – ($______ )</a:t>
            </a:r>
          </a:p>
          <a:p>
            <a:pPr marL="234950" lvl="0" indent="-117475" fontAlgn="base">
              <a:spcBef>
                <a:spcPct val="0"/>
              </a:spcBef>
              <a:spcAft>
                <a:spcPts val="700"/>
              </a:spcAft>
              <a:buClr>
                <a:srgbClr val="BBCC30"/>
              </a:buClr>
              <a:buFont typeface="Wingdings" pitchFamily="2" charset="2"/>
              <a:buChar char="§"/>
            </a:pPr>
            <a:r>
              <a:rPr lang="en-US" sz="1200" dirty="0" smtClean="0">
                <a:cs typeface="Arial" pitchFamily="34" charset="0"/>
              </a:rPr>
              <a:t>Submit an idea for your custom sponsorship</a:t>
            </a:r>
            <a:br>
              <a:rPr lang="en-US" sz="1200" dirty="0" smtClean="0">
                <a:cs typeface="Arial" pitchFamily="34" charset="0"/>
              </a:rPr>
            </a:br>
            <a:r>
              <a:rPr lang="en-US" sz="1200" dirty="0" smtClean="0">
                <a:cs typeface="Arial" pitchFamily="34" charset="0"/>
              </a:rPr>
              <a:t> including donation amount.</a:t>
            </a:r>
            <a:br>
              <a:rPr lang="en-US" sz="1200" dirty="0" smtClean="0">
                <a:cs typeface="Arial" pitchFamily="34" charset="0"/>
              </a:rPr>
            </a:br>
            <a:endParaRPr lang="en-US" sz="1200" dirty="0" smtClean="0">
              <a:cs typeface="Arial" pitchFamily="34" charset="0"/>
            </a:endParaRPr>
          </a:p>
          <a:p>
            <a:pPr lvl="0" fontAlgn="base">
              <a:spcBef>
                <a:spcPct val="0"/>
              </a:spcBef>
            </a:pPr>
            <a:r>
              <a:rPr lang="en-US" sz="1400" b="1" dirty="0" smtClean="0">
                <a:solidFill>
                  <a:schemeClr val="accent6">
                    <a:lumMod val="75000"/>
                  </a:schemeClr>
                </a:solidFill>
                <a:latin typeface="Arial" pitchFamily="34" charset="0"/>
                <a:cs typeface="Arial" pitchFamily="34" charset="0"/>
              </a:rPr>
              <a:t>Non-Exclusive Partners</a:t>
            </a:r>
            <a:br>
              <a:rPr lang="en-US" sz="1400" b="1" dirty="0" smtClean="0">
                <a:solidFill>
                  <a:schemeClr val="accent6">
                    <a:lumMod val="75000"/>
                  </a:schemeClr>
                </a:solidFill>
                <a:latin typeface="Arial" pitchFamily="34" charset="0"/>
                <a:cs typeface="Arial" pitchFamily="34" charset="0"/>
              </a:rPr>
            </a:br>
            <a:endParaRPr lang="en-US" sz="1400" b="1" dirty="0" smtClean="0">
              <a:solidFill>
                <a:schemeClr val="accent6">
                  <a:lumMod val="75000"/>
                </a:schemeClr>
              </a:solidFill>
              <a:latin typeface="Arial" pitchFamily="34" charset="0"/>
              <a:cs typeface="Arial" pitchFamily="34" charset="0"/>
            </a:endParaRPr>
          </a:p>
          <a:p>
            <a:pPr lvl="0" fontAlgn="base">
              <a:spcBef>
                <a:spcPct val="0"/>
              </a:spcBef>
              <a:spcAft>
                <a:spcPts val="700"/>
              </a:spcAft>
            </a:pPr>
            <a:r>
              <a:rPr lang="en-US" sz="1400" b="1" dirty="0" smtClean="0">
                <a:solidFill>
                  <a:schemeClr val="tx1">
                    <a:lumMod val="65000"/>
                    <a:lumOff val="35000"/>
                  </a:schemeClr>
                </a:solidFill>
                <a:cs typeface="Arial" pitchFamily="34" charset="0"/>
              </a:rPr>
              <a:t>Media Partner</a:t>
            </a:r>
          </a:p>
          <a:p>
            <a:pPr marL="234950" lvl="0" indent="-117475" fontAlgn="base">
              <a:spcBef>
                <a:spcPct val="0"/>
              </a:spcBef>
              <a:buClr>
                <a:srgbClr val="BBCC30"/>
              </a:buClr>
              <a:buFont typeface="Wingdings" pitchFamily="2" charset="2"/>
              <a:buChar char="§"/>
            </a:pPr>
            <a:r>
              <a:rPr lang="en-US" sz="1200" dirty="0" smtClean="0">
                <a:cs typeface="Arial" pitchFamily="34" charset="0"/>
              </a:rPr>
              <a:t>Your company logo on the JumpStart voting webpage</a:t>
            </a:r>
          </a:p>
          <a:p>
            <a:pPr marL="234950" lvl="0" indent="-117475" fontAlgn="base">
              <a:spcBef>
                <a:spcPct val="0"/>
              </a:spcBef>
              <a:buClr>
                <a:srgbClr val="BBCC30"/>
              </a:buClr>
              <a:buFont typeface="Wingdings" pitchFamily="2" charset="2"/>
              <a:buChar char="§"/>
            </a:pPr>
            <a:r>
              <a:rPr lang="en-US" sz="1200" dirty="0" smtClean="0">
                <a:cs typeface="Arial" pitchFamily="34" charset="0"/>
              </a:rPr>
              <a:t>Reciprocal website links</a:t>
            </a:r>
          </a:p>
          <a:p>
            <a:pPr marL="234950" indent="-117475" fontAlgn="base">
              <a:spcBef>
                <a:spcPct val="0"/>
              </a:spcBef>
              <a:buClr>
                <a:srgbClr val="BBCC30"/>
              </a:buClr>
              <a:buFont typeface="Wingdings" pitchFamily="2" charset="2"/>
              <a:buChar char="§"/>
            </a:pPr>
            <a:r>
              <a:rPr lang="en-US" sz="1200" dirty="0" smtClean="0">
                <a:cs typeface="Arial" pitchFamily="34" charset="0"/>
              </a:rPr>
              <a:t> Name recognition on all award ceremony signage</a:t>
            </a:r>
          </a:p>
          <a:p>
            <a:pPr lvl="0" fontAlgn="base">
              <a:spcBef>
                <a:spcPct val="0"/>
              </a:spcBef>
            </a:pPr>
            <a:endParaRPr lang="en-US" sz="1400" b="1" dirty="0" smtClean="0">
              <a:solidFill>
                <a:schemeClr val="tx1">
                  <a:lumMod val="65000"/>
                  <a:lumOff val="35000"/>
                </a:schemeClr>
              </a:solidFill>
              <a:cs typeface="Arial" pitchFamily="34" charset="0"/>
            </a:endParaRPr>
          </a:p>
          <a:p>
            <a:pPr lvl="0" fontAlgn="base">
              <a:spcBef>
                <a:spcPct val="0"/>
              </a:spcBef>
              <a:spcAft>
                <a:spcPts val="700"/>
              </a:spcAft>
            </a:pPr>
            <a:r>
              <a:rPr lang="en-US" sz="1400" b="1" dirty="0" smtClean="0">
                <a:solidFill>
                  <a:schemeClr val="tx1">
                    <a:lumMod val="65000"/>
                    <a:lumOff val="35000"/>
                  </a:schemeClr>
                </a:solidFill>
                <a:cs typeface="Arial" pitchFamily="34" charset="0"/>
              </a:rPr>
              <a:t>Community Partner</a:t>
            </a:r>
          </a:p>
          <a:p>
            <a:pPr marL="234950" lvl="0" indent="-117475" fontAlgn="base">
              <a:spcBef>
                <a:spcPct val="0"/>
              </a:spcBef>
              <a:buClr>
                <a:srgbClr val="BBCC30"/>
              </a:buClr>
              <a:buFont typeface="Wingdings" pitchFamily="2" charset="2"/>
              <a:buChar char="§"/>
            </a:pPr>
            <a:r>
              <a:rPr lang="en-US" sz="1200" dirty="0" smtClean="0">
                <a:cs typeface="Arial" pitchFamily="34" charset="0"/>
              </a:rPr>
              <a:t>Your company logo on the JumpStart voting webpage</a:t>
            </a:r>
          </a:p>
          <a:p>
            <a:pPr marL="234950" indent="-117475" fontAlgn="base">
              <a:spcBef>
                <a:spcPct val="0"/>
              </a:spcBef>
              <a:buClr>
                <a:srgbClr val="BBCC30"/>
              </a:buClr>
              <a:buFont typeface="Wingdings" pitchFamily="2" charset="2"/>
              <a:buChar char="§"/>
            </a:pPr>
            <a:r>
              <a:rPr lang="en-US" sz="1200" dirty="0" smtClean="0">
                <a:cs typeface="Arial" pitchFamily="34" charset="0"/>
              </a:rPr>
              <a:t>Reciprocal website links</a:t>
            </a:r>
          </a:p>
          <a:p>
            <a:pPr marL="234950" indent="-117475" fontAlgn="base">
              <a:spcBef>
                <a:spcPct val="0"/>
              </a:spcBef>
              <a:buClr>
                <a:srgbClr val="BBCC30"/>
              </a:buClr>
              <a:buFont typeface="Wingdings" pitchFamily="2" charset="2"/>
              <a:buChar char="§"/>
            </a:pPr>
            <a:r>
              <a:rPr lang="en-US" sz="1200" dirty="0" smtClean="0">
                <a:cs typeface="Arial" pitchFamily="34" charset="0"/>
              </a:rPr>
              <a:t> Name recognition on all award ceremony signage</a:t>
            </a:r>
          </a:p>
          <a:p>
            <a:pPr lvl="0" fontAlgn="base">
              <a:spcBef>
                <a:spcPct val="0"/>
              </a:spcBef>
              <a:spcAft>
                <a:spcPts val="700"/>
              </a:spcAft>
            </a:pPr>
            <a:endParaRPr lang="en-US" sz="1200" b="1" dirty="0" smtClean="0">
              <a:solidFill>
                <a:schemeClr val="tx1">
                  <a:lumMod val="65000"/>
                  <a:lumOff val="35000"/>
                </a:schemeClr>
              </a:solidFill>
              <a:cs typeface="Arial" pitchFamily="34" charset="0"/>
            </a:endParaRPr>
          </a:p>
          <a:p>
            <a:pPr lvl="0" fontAlgn="base">
              <a:spcBef>
                <a:spcPct val="0"/>
              </a:spcBef>
              <a:spcAft>
                <a:spcPts val="700"/>
              </a:spcAft>
            </a:pPr>
            <a:endParaRPr lang="en-US" sz="1200" dirty="0" smtClean="0">
              <a:cs typeface="Arial" pitchFamily="34" charset="0"/>
            </a:endParaRPr>
          </a:p>
          <a:p>
            <a:pPr lvl="0" fontAlgn="base">
              <a:spcBef>
                <a:spcPct val="0"/>
              </a:spcBef>
              <a:spcAft>
                <a:spcPts val="700"/>
              </a:spcAft>
            </a:pPr>
            <a:endParaRPr lang="en-US" sz="1400" b="1" dirty="0" smtClean="0">
              <a:solidFill>
                <a:schemeClr val="accent6">
                  <a:lumMod val="75000"/>
                </a:schemeClr>
              </a:solidFill>
              <a:latin typeface="Arial" pitchFamily="34" charset="0"/>
              <a:cs typeface="Arial" pitchFamily="34" charset="0"/>
            </a:endParaRPr>
          </a:p>
          <a:p>
            <a:pPr fontAlgn="base">
              <a:spcBef>
                <a:spcPct val="0"/>
              </a:spcBef>
              <a:spcAft>
                <a:spcPts val="700"/>
              </a:spcAft>
            </a:pPr>
            <a:endParaRPr lang="en-US" sz="1000" dirty="0" smtClean="0">
              <a:solidFill>
                <a:srgbClr val="939598"/>
              </a:solidFill>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70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Print Ad.png"/>
          <p:cNvPicPr>
            <a:picLocks noChangeAspect="1"/>
          </p:cNvPicPr>
          <p:nvPr/>
        </p:nvPicPr>
        <p:blipFill>
          <a:blip r:embed="rId3" cstate="print"/>
          <a:stretch>
            <a:fillRect/>
          </a:stretch>
        </p:blipFill>
        <p:spPr>
          <a:xfrm>
            <a:off x="4800600" y="5305266"/>
            <a:ext cx="1849513" cy="4047741"/>
          </a:xfrm>
          <a:prstGeom prst="rect">
            <a:avLst/>
          </a:prstGeom>
        </p:spPr>
      </p:pic>
      <p:sp>
        <p:nvSpPr>
          <p:cNvPr id="9" name="Slide Number Placeholder 8"/>
          <p:cNvSpPr>
            <a:spLocks noGrp="1"/>
          </p:cNvSpPr>
          <p:nvPr>
            <p:ph type="sldNum" sz="quarter" idx="12"/>
          </p:nvPr>
        </p:nvSpPr>
        <p:spPr/>
        <p:txBody>
          <a:bodyPr/>
          <a:lstStyle/>
          <a:p>
            <a:fld id="{9642BAA9-BD71-4D9C-A79B-F40670CE378D}" type="slidenum">
              <a:rPr lang="en-US" smtClean="0"/>
              <a:pPr/>
              <a:t>8</a:t>
            </a:fld>
            <a:endParaRPr lang="en-US" dirty="0"/>
          </a:p>
        </p:txBody>
      </p:sp>
      <p:sp>
        <p:nvSpPr>
          <p:cNvPr id="10" name="Text Box 3"/>
          <p:cNvSpPr txBox="1">
            <a:spLocks noChangeArrowheads="1"/>
          </p:cNvSpPr>
          <p:nvPr/>
        </p:nvSpPr>
        <p:spPr bwMode="auto">
          <a:xfrm>
            <a:off x="4114800" y="457200"/>
            <a:ext cx="3260725" cy="2809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cs typeface="Arial" pitchFamily="34" charset="0"/>
              </a:rPr>
              <a:t>www.milner.com/jumpstart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cs typeface="Arial" pitchFamily="34" charset="0"/>
            </a:endParaRPr>
          </a:p>
        </p:txBody>
      </p:sp>
      <p:pic>
        <p:nvPicPr>
          <p:cNvPr id="11" name="Picture 10" descr="Rainbow Village - GwinPost full page.jpg"/>
          <p:cNvPicPr>
            <a:picLocks noChangeAspect="1"/>
          </p:cNvPicPr>
          <p:nvPr/>
        </p:nvPicPr>
        <p:blipFill>
          <a:blip r:embed="rId4" cstate="print"/>
          <a:stretch>
            <a:fillRect/>
          </a:stretch>
        </p:blipFill>
        <p:spPr>
          <a:xfrm>
            <a:off x="5638800" y="1752600"/>
            <a:ext cx="1828800" cy="37924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ern_Real_Estate_Proposal"/>
          <p:cNvPicPr/>
          <p:nvPr/>
        </p:nvPicPr>
        <p:blipFill>
          <a:blip r:embed="rId2" cstate="print"/>
          <a:srcRect/>
          <a:stretch>
            <a:fillRect/>
          </a:stretch>
        </p:blipFill>
        <p:spPr bwMode="auto">
          <a:xfrm>
            <a:off x="0" y="-12879"/>
            <a:ext cx="7772669" cy="10071279"/>
          </a:xfrm>
          <a:prstGeom prst="rect">
            <a:avLst/>
          </a:prstGeom>
          <a:noFill/>
          <a:ln w="9525">
            <a:noFill/>
            <a:miter lim="800000"/>
            <a:headEnd/>
            <a:tailEnd/>
          </a:ln>
        </p:spPr>
      </p:pic>
      <p:sp>
        <p:nvSpPr>
          <p:cNvPr id="5122" name="Text Box 2"/>
          <p:cNvSpPr txBox="1">
            <a:spLocks noChangeArrowheads="1"/>
          </p:cNvSpPr>
          <p:nvPr/>
        </p:nvSpPr>
        <p:spPr bwMode="auto">
          <a:xfrm>
            <a:off x="673100" y="1372039"/>
            <a:ext cx="6400800" cy="39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sz="2000" b="1" i="0" u="none" strike="noStrike" cap="none" normalizeH="0" baseline="0" dirty="0" smtClean="0">
                <a:ln>
                  <a:noFill/>
                </a:ln>
                <a:solidFill>
                  <a:srgbClr val="BBCC30"/>
                </a:solidFill>
                <a:effectLst/>
                <a:latin typeface="Arial" pitchFamily="34" charset="0"/>
                <a:cs typeface="Arial" pitchFamily="34" charset="0"/>
              </a:rPr>
              <a:t>SPONSOR</a:t>
            </a:r>
            <a:r>
              <a:rPr kumimoji="0" lang="en-US" sz="2000" b="1" i="0" u="none" strike="noStrike" cap="none" normalizeH="0" dirty="0" smtClean="0">
                <a:ln>
                  <a:noFill/>
                </a:ln>
                <a:solidFill>
                  <a:srgbClr val="BBCC30"/>
                </a:solidFill>
                <a:effectLst/>
                <a:latin typeface="Arial" pitchFamily="34" charset="0"/>
                <a:cs typeface="Arial" pitchFamily="34" charset="0"/>
              </a:rPr>
              <a:t> SIGN UP FORM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3"/>
          <p:cNvSpPr txBox="1">
            <a:spLocks noChangeArrowheads="1"/>
          </p:cNvSpPr>
          <p:nvPr/>
        </p:nvSpPr>
        <p:spPr bwMode="auto">
          <a:xfrm>
            <a:off x="914400" y="2057400"/>
            <a:ext cx="6146800" cy="59097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lang="en-US" sz="1500" b="1" dirty="0" smtClean="0">
                <a:solidFill>
                  <a:srgbClr val="939598"/>
                </a:solidFill>
                <a:latin typeface="Arial" pitchFamily="34" charset="0"/>
                <a:cs typeface="Arial" pitchFamily="34" charset="0"/>
              </a:rPr>
              <a:t>Get Involved.</a:t>
            </a:r>
            <a:endParaRPr kumimoji="0" lang="en-US" sz="1500" b="1" i="0" u="none" strike="noStrike" cap="none" normalizeH="0" baseline="0" dirty="0" smtClean="0">
              <a:ln>
                <a:noFill/>
              </a:ln>
              <a:solidFill>
                <a:srgbClr val="939598"/>
              </a:solidFill>
              <a:effectLst/>
              <a:latin typeface="Arial" pitchFamily="34" charset="0"/>
              <a:cs typeface="Arial" pitchFamily="34" charset="0"/>
            </a:endParaRPr>
          </a:p>
          <a:p>
            <a:pPr lvl="0" fontAlgn="base">
              <a:spcBef>
                <a:spcPct val="0"/>
              </a:spcBef>
              <a:spcAft>
                <a:spcPts val="700"/>
              </a:spcAft>
            </a:pPr>
            <a:endParaRPr lang="en-US" sz="1100" dirty="0" smtClean="0">
              <a:cs typeface="Arial" pitchFamily="34" charset="0"/>
            </a:endParaRPr>
          </a:p>
          <a:p>
            <a:pPr lvl="0" fontAlgn="base">
              <a:spcBef>
                <a:spcPct val="0"/>
              </a:spcBef>
              <a:spcAft>
                <a:spcPts val="700"/>
              </a:spcAft>
            </a:pPr>
            <a:endParaRPr lang="en-US" sz="1100" dirty="0" smtClean="0">
              <a:cs typeface="Arial" pitchFamily="34" charset="0"/>
            </a:endParaRPr>
          </a:p>
          <a:p>
            <a:pPr lvl="0" fontAlgn="base">
              <a:spcBef>
                <a:spcPct val="0"/>
              </a:spcBef>
              <a:spcAft>
                <a:spcPts val="700"/>
              </a:spcAft>
            </a:pPr>
            <a:endParaRPr lang="en-US" sz="1200" b="1" dirty="0" smtClean="0">
              <a:solidFill>
                <a:schemeClr val="tx1">
                  <a:lumMod val="65000"/>
                  <a:lumOff val="35000"/>
                </a:schemeClr>
              </a:solidFill>
              <a:cs typeface="Arial" pitchFamily="34" charset="0"/>
            </a:endParaRPr>
          </a:p>
          <a:p>
            <a:pPr lvl="0" fontAlgn="base">
              <a:spcBef>
                <a:spcPct val="0"/>
              </a:spcBef>
              <a:spcAft>
                <a:spcPts val="700"/>
              </a:spcAft>
            </a:pPr>
            <a:endParaRPr lang="en-US" sz="1200" dirty="0" smtClean="0">
              <a:cs typeface="Arial" pitchFamily="34" charset="0"/>
            </a:endParaRPr>
          </a:p>
          <a:p>
            <a:pPr lvl="0" fontAlgn="base">
              <a:spcBef>
                <a:spcPct val="0"/>
              </a:spcBef>
              <a:spcAft>
                <a:spcPts val="700"/>
              </a:spcAft>
            </a:pPr>
            <a:endParaRPr lang="en-US" sz="1400" b="1" dirty="0" smtClean="0">
              <a:solidFill>
                <a:schemeClr val="accent6">
                  <a:lumMod val="75000"/>
                </a:schemeClr>
              </a:solidFill>
              <a:latin typeface="Arial" pitchFamily="34" charset="0"/>
              <a:cs typeface="Arial" pitchFamily="34" charset="0"/>
            </a:endParaRPr>
          </a:p>
          <a:p>
            <a:pPr fontAlgn="base">
              <a:spcBef>
                <a:spcPct val="0"/>
              </a:spcBef>
              <a:spcAft>
                <a:spcPts val="700"/>
              </a:spcAft>
            </a:pPr>
            <a:endParaRPr lang="en-US" sz="1000" dirty="0" smtClean="0">
              <a:solidFill>
                <a:srgbClr val="939598"/>
              </a:solidFill>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70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939598"/>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642BAA9-BD71-4D9C-A79B-F40670CE378D}" type="slidenum">
              <a:rPr lang="en-US" smtClean="0"/>
              <a:pPr/>
              <a:t>9</a:t>
            </a:fld>
            <a:endParaRPr lang="en-US"/>
          </a:p>
        </p:txBody>
      </p:sp>
      <p:sp>
        <p:nvSpPr>
          <p:cNvPr id="8" name="Text Box 3"/>
          <p:cNvSpPr txBox="1">
            <a:spLocks noChangeArrowheads="1"/>
          </p:cNvSpPr>
          <p:nvPr/>
        </p:nvSpPr>
        <p:spPr bwMode="auto">
          <a:xfrm>
            <a:off x="4114800" y="457200"/>
            <a:ext cx="3260725" cy="2809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cs typeface="Arial" pitchFamily="34" charset="0"/>
              </a:rPr>
              <a:t>www.milner.com/jumpstart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cs typeface="Arial" pitchFamily="34" charset="0"/>
            </a:endParaRPr>
          </a:p>
        </p:txBody>
      </p:sp>
      <p:graphicFrame>
        <p:nvGraphicFramePr>
          <p:cNvPr id="11" name="Table 10"/>
          <p:cNvGraphicFramePr>
            <a:graphicFrameLocks noGrp="1"/>
          </p:cNvGraphicFramePr>
          <p:nvPr/>
        </p:nvGraphicFramePr>
        <p:xfrm>
          <a:off x="914400" y="2895600"/>
          <a:ext cx="6629400" cy="1854200"/>
        </p:xfrm>
        <a:graphic>
          <a:graphicData uri="http://schemas.openxmlformats.org/drawingml/2006/table">
            <a:tbl>
              <a:tblPr bandRow="1">
                <a:tableStyleId>{F5AB1C69-6EDB-4FF4-983F-18BD219EF322}</a:tableStyleId>
              </a:tblPr>
              <a:tblGrid>
                <a:gridCol w="2291645"/>
                <a:gridCol w="4337755"/>
              </a:tblGrid>
              <a:tr h="370840">
                <a:tc>
                  <a:txBody>
                    <a:bodyPr/>
                    <a:lstStyle/>
                    <a:p>
                      <a:r>
                        <a:rPr lang="en-US" b="0" dirty="0" smtClean="0">
                          <a:solidFill>
                            <a:schemeClr val="tx1"/>
                          </a:solidFill>
                        </a:rPr>
                        <a:t>Organization</a:t>
                      </a:r>
                      <a:r>
                        <a:rPr lang="en-US" b="0" baseline="0" dirty="0" smtClean="0">
                          <a:solidFill>
                            <a:schemeClr val="tx1"/>
                          </a:solidFill>
                        </a:rPr>
                        <a:t>:</a:t>
                      </a:r>
                      <a:endParaRPr lang="en-US" b="0" dirty="0">
                        <a:solidFill>
                          <a:schemeClr val="tx1"/>
                        </a:solidFill>
                      </a:endParaRPr>
                    </a:p>
                  </a:txBody>
                  <a:tcPr/>
                </a:tc>
                <a:tc>
                  <a:txBody>
                    <a:bodyPr/>
                    <a:lstStyle/>
                    <a:p>
                      <a:endParaRPr lang="en-US" dirty="0"/>
                    </a:p>
                  </a:txBody>
                  <a:tcPr/>
                </a:tc>
              </a:tr>
              <a:tr h="370840">
                <a:tc>
                  <a:txBody>
                    <a:bodyPr/>
                    <a:lstStyle/>
                    <a:p>
                      <a:r>
                        <a:rPr lang="en-US" dirty="0" smtClean="0"/>
                        <a:t>Sponsorship</a:t>
                      </a:r>
                      <a:r>
                        <a:rPr lang="en-US" baseline="0" dirty="0" smtClean="0"/>
                        <a:t> Choice:</a:t>
                      </a:r>
                      <a:endParaRPr lang="en-US" dirty="0"/>
                    </a:p>
                  </a:txBody>
                  <a:tcPr/>
                </a:tc>
                <a:tc>
                  <a:txBody>
                    <a:bodyPr/>
                    <a:lstStyle/>
                    <a:p>
                      <a:endParaRPr lang="en-US"/>
                    </a:p>
                  </a:txBody>
                  <a:tcPr/>
                </a:tc>
              </a:tr>
              <a:tr h="370840">
                <a:tc>
                  <a:txBody>
                    <a:bodyPr/>
                    <a:lstStyle/>
                    <a:p>
                      <a:r>
                        <a:rPr lang="en-US" dirty="0" smtClean="0"/>
                        <a:t>Name:</a:t>
                      </a:r>
                      <a:endParaRPr lang="en-US" dirty="0"/>
                    </a:p>
                  </a:txBody>
                  <a:tcPr/>
                </a:tc>
                <a:tc>
                  <a:txBody>
                    <a:bodyPr/>
                    <a:lstStyle/>
                    <a:p>
                      <a:endParaRPr lang="en-US"/>
                    </a:p>
                  </a:txBody>
                  <a:tcPr/>
                </a:tc>
              </a:tr>
              <a:tr h="370840">
                <a:tc>
                  <a:txBody>
                    <a:bodyPr/>
                    <a:lstStyle/>
                    <a:p>
                      <a:r>
                        <a:rPr lang="en-US" dirty="0" smtClean="0"/>
                        <a:t>Phone:</a:t>
                      </a:r>
                      <a:endParaRPr lang="en-US" dirty="0"/>
                    </a:p>
                  </a:txBody>
                  <a:tcPr/>
                </a:tc>
                <a:tc>
                  <a:txBody>
                    <a:bodyPr/>
                    <a:lstStyle/>
                    <a:p>
                      <a:endParaRPr lang="en-US"/>
                    </a:p>
                  </a:txBody>
                  <a:tcPr/>
                </a:tc>
              </a:tr>
              <a:tr h="370840">
                <a:tc>
                  <a:txBody>
                    <a:bodyPr/>
                    <a:lstStyle/>
                    <a:p>
                      <a:r>
                        <a:rPr lang="en-US" dirty="0" smtClean="0"/>
                        <a:t>Email:</a:t>
                      </a:r>
                      <a:endParaRPr lang="en-US" dirty="0"/>
                    </a:p>
                  </a:txBody>
                  <a:tcPr/>
                </a:tc>
                <a:tc>
                  <a:txBody>
                    <a:bodyPr/>
                    <a:lstStyle/>
                    <a:p>
                      <a:endParaRPr lang="en-US" dirty="0"/>
                    </a:p>
                  </a:txBody>
                  <a:tcPr/>
                </a:tc>
              </a:tr>
            </a:tbl>
          </a:graphicData>
        </a:graphic>
      </p:graphicFrame>
      <p:sp>
        <p:nvSpPr>
          <p:cNvPr id="12" name="TextBox 11"/>
          <p:cNvSpPr txBox="1"/>
          <p:nvPr/>
        </p:nvSpPr>
        <p:spPr>
          <a:xfrm>
            <a:off x="838200" y="6866692"/>
            <a:ext cx="6629400" cy="861774"/>
          </a:xfrm>
          <a:prstGeom prst="rect">
            <a:avLst/>
          </a:prstGeom>
          <a:noFill/>
        </p:spPr>
        <p:txBody>
          <a:bodyPr wrap="square" rtlCol="0">
            <a:spAutoFit/>
          </a:bodyPr>
          <a:lstStyle/>
          <a:p>
            <a:r>
              <a:rPr lang="en-US" sz="1400" b="1" u="sng" dirty="0" smtClean="0">
                <a:solidFill>
                  <a:schemeClr val="tx1">
                    <a:lumMod val="65000"/>
                    <a:lumOff val="35000"/>
                  </a:schemeClr>
                </a:solidFill>
              </a:rPr>
              <a:t>COMPLETE FORM &amp; MAIL TO:</a:t>
            </a:r>
            <a:br>
              <a:rPr lang="en-US" sz="1400" b="1" u="sng" dirty="0" smtClean="0">
                <a:solidFill>
                  <a:schemeClr val="tx1">
                    <a:lumMod val="65000"/>
                    <a:lumOff val="35000"/>
                  </a:schemeClr>
                </a:solidFill>
              </a:rPr>
            </a:br>
            <a:r>
              <a:rPr lang="en-US" sz="1200" dirty="0" smtClean="0">
                <a:solidFill>
                  <a:schemeClr val="tx1">
                    <a:lumMod val="65000"/>
                    <a:lumOff val="35000"/>
                  </a:schemeClr>
                </a:solidFill>
              </a:rPr>
              <a:t>Milner Inc. ATTN: Becky Wilkins, 5125 Peachtree Industrial Blvd Norcross, GA  30092</a:t>
            </a:r>
            <a:br>
              <a:rPr lang="en-US" sz="1200" dirty="0" smtClean="0">
                <a:solidFill>
                  <a:schemeClr val="tx1">
                    <a:lumMod val="65000"/>
                    <a:lumOff val="35000"/>
                  </a:schemeClr>
                </a:solidFill>
              </a:rPr>
            </a:br>
            <a:r>
              <a:rPr lang="en-US" sz="1200" dirty="0" smtClean="0">
                <a:solidFill>
                  <a:schemeClr val="tx1">
                    <a:lumMod val="65000"/>
                    <a:lumOff val="35000"/>
                  </a:schemeClr>
                </a:solidFill>
              </a:rPr>
              <a:t>For questions, please contact Becky Wilkins at (770) 734-5307 or email </a:t>
            </a:r>
            <a:r>
              <a:rPr lang="en-US" sz="1200" dirty="0" smtClean="0">
                <a:solidFill>
                  <a:schemeClr val="tx1">
                    <a:lumMod val="65000"/>
                    <a:lumOff val="35000"/>
                  </a:schemeClr>
                </a:solidFill>
                <a:hlinkClick r:id="rId3"/>
              </a:rPr>
              <a:t>bwilkins@milner.com</a:t>
            </a:r>
            <a:r>
              <a:rPr lang="en-US" sz="1200" dirty="0" smtClean="0">
                <a:solidFill>
                  <a:schemeClr val="tx1">
                    <a:lumMod val="65000"/>
                    <a:lumOff val="35000"/>
                  </a:schemeClr>
                </a:solidFill>
              </a:rPr>
              <a:t>.</a:t>
            </a:r>
          </a:p>
          <a:p>
            <a:r>
              <a:rPr lang="en-US" sz="1200" b="1" dirty="0" smtClean="0">
                <a:solidFill>
                  <a:schemeClr val="tx1">
                    <a:lumMod val="65000"/>
                    <a:lumOff val="35000"/>
                  </a:schemeClr>
                </a:solidFill>
              </a:rPr>
              <a:t>Where applicable invoice will be sent. </a:t>
            </a:r>
            <a:endParaRPr lang="en-US" sz="1400" b="1" dirty="0">
              <a:solidFill>
                <a:schemeClr val="tx1">
                  <a:lumMod val="65000"/>
                  <a:lumOff val="35000"/>
                </a:schemeClr>
              </a:solidFill>
            </a:endParaRPr>
          </a:p>
        </p:txBody>
      </p:sp>
      <p:graphicFrame>
        <p:nvGraphicFramePr>
          <p:cNvPr id="9" name="Table 8"/>
          <p:cNvGraphicFramePr>
            <a:graphicFrameLocks noGrp="1"/>
          </p:cNvGraphicFramePr>
          <p:nvPr/>
        </p:nvGraphicFramePr>
        <p:xfrm>
          <a:off x="914400" y="5029200"/>
          <a:ext cx="6629400" cy="1706880"/>
        </p:xfrm>
        <a:graphic>
          <a:graphicData uri="http://schemas.openxmlformats.org/drawingml/2006/table">
            <a:tbl>
              <a:tblPr bandRow="1">
                <a:tableStyleId>{F5AB1C69-6EDB-4FF4-983F-18BD219EF322}</a:tableStyleId>
              </a:tblPr>
              <a:tblGrid>
                <a:gridCol w="2291645"/>
                <a:gridCol w="4337755"/>
              </a:tblGrid>
              <a:tr h="1066800">
                <a:tc>
                  <a:txBody>
                    <a:bodyPr/>
                    <a:lstStyle/>
                    <a:p>
                      <a:r>
                        <a:rPr lang="en-US" b="0" dirty="0" smtClean="0">
                          <a:solidFill>
                            <a:schemeClr val="tx1"/>
                          </a:solidFill>
                        </a:rPr>
                        <a:t>Create</a:t>
                      </a:r>
                      <a:r>
                        <a:rPr lang="en-US" b="0" baseline="0" dirty="0" smtClean="0">
                          <a:solidFill>
                            <a:schemeClr val="tx1"/>
                          </a:solidFill>
                        </a:rPr>
                        <a:t> Your Own Sponsorship Idea:</a:t>
                      </a:r>
                      <a:endParaRPr lang="en-US" b="0" dirty="0">
                        <a:solidFill>
                          <a:schemeClr val="tx1"/>
                        </a:solidFill>
                      </a:endParaRPr>
                    </a:p>
                  </a:txBody>
                  <a:tcPr/>
                </a:tc>
                <a:tc>
                  <a:txBody>
                    <a:bodyPr/>
                    <a:lstStyle/>
                    <a:p>
                      <a:endParaRPr lang="en-US" dirty="0"/>
                    </a:p>
                  </a:txBody>
                  <a:tcPr/>
                </a:tc>
              </a:tr>
              <a:tr h="5342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Sponsor Amount:</a:t>
                      </a:r>
                    </a:p>
                    <a:p>
                      <a:endParaRPr lang="en-US" b="0" dirty="0">
                        <a:solidFill>
                          <a:schemeClr val="tx1"/>
                        </a:solidFill>
                      </a:endParaRPr>
                    </a:p>
                  </a:txBody>
                  <a:tcPr/>
                </a:tc>
                <a:tc>
                  <a:txBody>
                    <a:bodyPr/>
                    <a:lstStyle/>
                    <a:p>
                      <a:endParaRPr lang="en-US" dirty="0"/>
                    </a:p>
                  </a:txBody>
                  <a:tcPr/>
                </a:tc>
              </a:tr>
            </a:tbl>
          </a:graphicData>
        </a:graphic>
      </p:graphicFrame>
      <p:pic>
        <p:nvPicPr>
          <p:cNvPr id="13" name="Picture 12" descr="iStock_000018189346XSmall.jpg"/>
          <p:cNvPicPr>
            <a:picLocks noChangeAspect="1"/>
          </p:cNvPicPr>
          <p:nvPr/>
        </p:nvPicPr>
        <p:blipFill>
          <a:blip r:embed="rId4" cstate="print"/>
          <a:stretch>
            <a:fillRect/>
          </a:stretch>
        </p:blipFill>
        <p:spPr>
          <a:xfrm>
            <a:off x="2590800" y="7781722"/>
            <a:ext cx="2971800" cy="1971877"/>
          </a:xfrm>
          <a:prstGeom prst="ellipse">
            <a:avLst/>
          </a:prstGeom>
          <a:ln w="63500" cap="rnd">
            <a:solidFill>
              <a:schemeClr val="accent3">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2434</TotalTime>
  <Words>1204</Words>
  <Application>Microsoft Office PowerPoint</Application>
  <PresentationFormat>Custom</PresentationFormat>
  <Paragraphs>296</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Becky Wilkins</dc:creator>
  <cp:lastModifiedBy>croberson</cp:lastModifiedBy>
  <cp:revision>252</cp:revision>
  <dcterms:created xsi:type="dcterms:W3CDTF">2013-07-05T16:40:01Z</dcterms:created>
  <dcterms:modified xsi:type="dcterms:W3CDTF">2013-10-17T13:30:24Z</dcterms:modified>
</cp:coreProperties>
</file>